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73" r:id="rId3"/>
    <p:sldId id="265" r:id="rId4"/>
    <p:sldId id="277" r:id="rId5"/>
    <p:sldId id="276" r:id="rId6"/>
    <p:sldId id="263" r:id="rId7"/>
    <p:sldId id="271" r:id="rId8"/>
    <p:sldId id="258" r:id="rId9"/>
    <p:sldId id="259" r:id="rId10"/>
    <p:sldId id="262" r:id="rId11"/>
    <p:sldId id="264" r:id="rId12"/>
    <p:sldId id="269" r:id="rId13"/>
    <p:sldId id="275" r:id="rId14"/>
    <p:sldId id="274" r:id="rId15"/>
    <p:sldId id="266" r:id="rId16"/>
    <p:sldId id="278" r:id="rId17"/>
    <p:sldId id="267" r:id="rId18"/>
    <p:sldId id="261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5220" autoAdjust="0"/>
  </p:normalViewPr>
  <p:slideViewPr>
    <p:cSldViewPr snapToGrid="0">
      <p:cViewPr varScale="1">
        <p:scale>
          <a:sx n="82" d="100"/>
          <a:sy n="82" d="100"/>
        </p:scale>
        <p:origin x="143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FEAF00-3F2A-4F7B-99D4-309BA7ABA128}" type="datetimeFigureOut">
              <a:rPr lang="zh-TW" altLang="en-US" smtClean="0"/>
              <a:t>2018/12/31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132EEB-1FF5-4CD6-90B8-CF0ED47DAFE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4310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816D53-4EC0-4D7A-BE31-CB29223752E5}" type="datetime1">
              <a:rPr lang="zh-TW" altLang="en-US" smtClean="0"/>
              <a:t>2018/12/31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38E98-909B-403B-A42D-1002A05E7C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0862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C5B01-79ED-4177-AC67-4992494CD393}" type="datetime1">
              <a:rPr lang="zh-TW" altLang="en-US" smtClean="0"/>
              <a:t>2018/12/31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38E98-909B-403B-A42D-1002A05E7C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44633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43AC8C-B40D-4301-A9C8-84A95A0FE2AE}" type="datetime1">
              <a:rPr lang="zh-TW" altLang="en-US" smtClean="0"/>
              <a:t>2018/12/31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38E98-909B-403B-A42D-1002A05E7C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73699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7950" y="6352453"/>
            <a:ext cx="2057400" cy="365125"/>
          </a:xfrm>
        </p:spPr>
        <p:txBody>
          <a:bodyPr/>
          <a:lstStyle/>
          <a:p>
            <a:fld id="{90261300-88F7-4FA2-ABA9-F9E6CB886C3E}" type="datetime1">
              <a:rPr lang="zh-TW" altLang="en-US" smtClean="0"/>
              <a:t>2018/12/31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8937" y="6352453"/>
            <a:ext cx="461818" cy="365125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</a:lstStyle>
          <a:p>
            <a:fld id="{2DA38E98-909B-403B-A42D-1002A05E7CEE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7932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BF84A-8275-41A5-9F09-956A9AF63F55}" type="datetime1">
              <a:rPr lang="zh-TW" altLang="en-US" smtClean="0"/>
              <a:t>2018/12/31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38E98-909B-403B-A42D-1002A05E7C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4605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FE70AF-ADEF-4882-B4FC-E521F4B24380}" type="datetime1">
              <a:rPr lang="zh-TW" altLang="en-US" smtClean="0"/>
              <a:t>2018/12/31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38E98-909B-403B-A42D-1002A05E7C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7262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FF9EEA-D8FB-45F3-B3A9-5B57F5C320DC}" type="datetime1">
              <a:rPr lang="zh-TW" altLang="en-US" smtClean="0"/>
              <a:t>2018/12/31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38E98-909B-403B-A42D-1002A05E7C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06788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E4A31-9910-4156-B2E9-D7154AE77AA5}" type="datetime1">
              <a:rPr lang="zh-TW" altLang="en-US" smtClean="0"/>
              <a:t>2018/12/31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38E98-909B-403B-A42D-1002A05E7C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523663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E2A4C6-C49F-4290-B3E9-8C4BA9EA7977}" type="datetime1">
              <a:rPr lang="zh-TW" altLang="en-US" smtClean="0"/>
              <a:t>2018/12/31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38E98-909B-403B-A42D-1002A05E7C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7543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065D6-E7B0-4E44-91C9-73C8C1FA2945}" type="datetime1">
              <a:rPr lang="zh-TW" altLang="en-US" smtClean="0"/>
              <a:t>2018/12/31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38E98-909B-403B-A42D-1002A05E7C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3497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1B92F-5A27-449E-8D18-94EDEF9D8725}" type="datetime1">
              <a:rPr lang="zh-TW" altLang="en-US" smtClean="0"/>
              <a:t>2018/12/31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38E98-909B-403B-A42D-1002A05E7C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8673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10110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51709"/>
            <a:ext cx="7886700" cy="46252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84E79-1F08-4B2E-95CA-446890E796B1}" type="datetime1">
              <a:rPr lang="zh-TW" altLang="en-US" smtClean="0"/>
              <a:t>2018/12/31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A38E98-909B-403B-A42D-1002A05E7CE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9263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1" Type="http://schemas.openxmlformats.org/officeDocument/2006/relationships/image" Target="../media/image29.png"/><Relationship Id="rId2" Type="http://schemas.openxmlformats.org/officeDocument/2006/relationships/image" Target="../media/image9.png"/><Relationship Id="rId20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19" Type="http://schemas.openxmlformats.org/officeDocument/2006/relationships/image" Target="../media/image27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FB92AFD-5537-47DE-95B0-D5ABB862E3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672866"/>
            <a:ext cx="7772400" cy="2387600"/>
          </a:xfrm>
        </p:spPr>
        <p:txBody>
          <a:bodyPr>
            <a:normAutofit/>
          </a:bodyPr>
          <a:lstStyle/>
          <a:p>
            <a:r>
              <a:rPr lang="en-US" altLang="zh-TW" sz="4000" b="1" dirty="0"/>
              <a:t>Constraining neutrino</a:t>
            </a:r>
            <a:r>
              <a:rPr lang="zh-TW" altLang="en-US" sz="4000" b="1" dirty="0"/>
              <a:t> </a:t>
            </a:r>
            <a:r>
              <a:rPr lang="en-US" altLang="zh-TW" sz="4000" b="1" dirty="0"/>
              <a:t>electromagnetic properties using Xenon detectors</a:t>
            </a:r>
            <a:endParaRPr lang="zh-TW" altLang="en-US" sz="4000" b="1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F70BD31-3412-42E9-917B-3BABB00228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4152541"/>
            <a:ext cx="6858000" cy="1655762"/>
          </a:xfrm>
        </p:spPr>
        <p:txBody>
          <a:bodyPr>
            <a:normAutofit/>
          </a:bodyPr>
          <a:lstStyle/>
          <a:p>
            <a:r>
              <a:rPr lang="en-US" altLang="zh-TW" dirty="0"/>
              <a:t>Chung-Chun Hsieh</a:t>
            </a:r>
          </a:p>
          <a:p>
            <a:r>
              <a:rPr lang="en-US" altLang="zh-TW" dirty="0"/>
              <a:t>National Taiwan University</a:t>
            </a:r>
            <a:endParaRPr lang="zh-TW" altLang="en-US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4DAF1C14-49BF-4535-881C-1AAD7A3655BB}"/>
              </a:ext>
            </a:extLst>
          </p:cNvPr>
          <p:cNvSpPr txBox="1"/>
          <p:nvPr/>
        </p:nvSpPr>
        <p:spPr>
          <a:xfrm>
            <a:off x="317561" y="5513109"/>
            <a:ext cx="66433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 dirty="0"/>
              <a:t>Collaborators: </a:t>
            </a:r>
          </a:p>
          <a:p>
            <a:r>
              <a:rPr lang="en-US" altLang="zh-TW" sz="1600" dirty="0"/>
              <a:t>Prof. </a:t>
            </a:r>
            <a:r>
              <a:rPr lang="en-US" altLang="zh-TW" sz="1600" dirty="0" err="1"/>
              <a:t>Jiunn</a:t>
            </a:r>
            <a:r>
              <a:rPr lang="en-US" altLang="zh-TW" sz="1600" dirty="0"/>
              <a:t>-Wei Chen, Dr. </a:t>
            </a:r>
            <a:r>
              <a:rPr lang="en-US" altLang="zh-TW" sz="1600" dirty="0" err="1"/>
              <a:t>Chih</a:t>
            </a:r>
            <a:r>
              <a:rPr lang="en-US" altLang="zh-TW" sz="1600" dirty="0"/>
              <a:t>-Pan Wu, Dr. Mukesh K. Pandey (NTU), </a:t>
            </a:r>
          </a:p>
          <a:p>
            <a:r>
              <a:rPr lang="en-US" altLang="zh-TW" sz="1600" dirty="0"/>
              <a:t>Prof. Cheng-Pang Liu, Prof. </a:t>
            </a:r>
            <a:r>
              <a:rPr lang="en-US" altLang="zh-TW" sz="1600" dirty="0" err="1"/>
              <a:t>Hsin</a:t>
            </a:r>
            <a:r>
              <a:rPr lang="en-US" altLang="zh-TW" sz="1600" dirty="0"/>
              <a:t>-Chang Chi (NDHU),</a:t>
            </a:r>
          </a:p>
          <a:p>
            <a:r>
              <a:rPr lang="en-US" altLang="zh-TW" sz="1600" dirty="0"/>
              <a:t>Dr. </a:t>
            </a:r>
            <a:r>
              <a:rPr lang="en-US" altLang="zh-TW" sz="1600" dirty="0" err="1"/>
              <a:t>Lakhwinder</a:t>
            </a:r>
            <a:r>
              <a:rPr lang="en-US" altLang="zh-TW" sz="1600" dirty="0"/>
              <a:t> Singh and Prof. Henry T. Wong (AS)</a:t>
            </a:r>
            <a:endParaRPr lang="zh-TW" altLang="en-US" sz="1600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7E456A85-6E35-4960-BA76-D23D69A468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42" t="12177" r="18470" b="58617"/>
          <a:stretch/>
        </p:blipFill>
        <p:spPr>
          <a:xfrm>
            <a:off x="223616" y="0"/>
            <a:ext cx="8696768" cy="2218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 descr="ãntu taiwan logoãçåçæå°çµæ">
            <a:extLst>
              <a:ext uri="{FF2B5EF4-FFF2-40B4-BE49-F238E27FC236}">
                <a16:creationId xmlns:a16="http://schemas.microsoft.com/office/drawing/2014/main" id="{A80017BA-F99B-46AC-A75C-94DC117C4E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3719" y="4553339"/>
            <a:ext cx="1322720" cy="2036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6574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F930AE-5C46-49C0-A15A-872A28ADC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Complete event rates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871A49B7-0BEE-4AA3-8508-0C8AABA81A1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56"/>
          <a:stretch/>
        </p:blipFill>
        <p:spPr>
          <a:xfrm>
            <a:off x="781524" y="1142272"/>
            <a:ext cx="7580951" cy="4736170"/>
          </a:xfrm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A472B6A7-A9A5-4AC0-8233-19D83C4C2A21}"/>
              </a:ext>
            </a:extLst>
          </p:cNvPr>
          <p:cNvSpPr txBox="1"/>
          <p:nvPr/>
        </p:nvSpPr>
        <p:spPr>
          <a:xfrm>
            <a:off x="1981023" y="1487337"/>
            <a:ext cx="107273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Millicharge</a:t>
            </a:r>
            <a:endParaRPr lang="zh-TW" altLang="en-US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6EC458C5-F0C0-4CFD-AF83-EAD50AA25DED}"/>
              </a:ext>
            </a:extLst>
          </p:cNvPr>
          <p:cNvSpPr txBox="1"/>
          <p:nvPr/>
        </p:nvSpPr>
        <p:spPr>
          <a:xfrm>
            <a:off x="1730153" y="2793284"/>
            <a:ext cx="170264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Coherent scattering</a:t>
            </a:r>
            <a:endParaRPr lang="zh-TW" altLang="en-US" sz="1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224A2C2B-3E00-4A9B-82EB-B3B04C6AE5F2}"/>
              </a:ext>
            </a:extLst>
          </p:cNvPr>
          <p:cNvSpPr txBox="1"/>
          <p:nvPr/>
        </p:nvSpPr>
        <p:spPr>
          <a:xfrm>
            <a:off x="1730153" y="3202580"/>
            <a:ext cx="15744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Magnetic moment</a:t>
            </a:r>
            <a:endParaRPr lang="zh-TW" altLang="en-US" sz="1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448584E7-9DBB-4F33-8262-DE996AAF2AFC}"/>
              </a:ext>
            </a:extLst>
          </p:cNvPr>
          <p:cNvSpPr txBox="1"/>
          <p:nvPr/>
        </p:nvSpPr>
        <p:spPr>
          <a:xfrm>
            <a:off x="1873622" y="4369578"/>
            <a:ext cx="12875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b="1" dirty="0">
                <a:solidFill>
                  <a:srgbClr val="00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Charge radius</a:t>
            </a:r>
            <a:endParaRPr lang="zh-TW" altLang="en-US" sz="1400" b="1" dirty="0">
              <a:solidFill>
                <a:srgbClr val="00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C77A6226-A2AE-4A6E-B933-6279A1C7625D}"/>
              </a:ext>
            </a:extLst>
          </p:cNvPr>
          <p:cNvSpPr txBox="1"/>
          <p:nvPr/>
        </p:nvSpPr>
        <p:spPr>
          <a:xfrm>
            <a:off x="1764746" y="4817229"/>
            <a:ext cx="150528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1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Weak interaction</a:t>
            </a:r>
            <a:endParaRPr lang="zh-TW" altLang="en-US" sz="1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6E400BEC-CF5C-42E1-AD7C-798BF13E2BAC}"/>
              </a:ext>
            </a:extLst>
          </p:cNvPr>
          <p:cNvSpPr txBox="1"/>
          <p:nvPr/>
        </p:nvSpPr>
        <p:spPr>
          <a:xfrm>
            <a:off x="719922" y="5644496"/>
            <a:ext cx="32726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TW" b="1" dirty="0"/>
              <a:t>Scale up</a:t>
            </a:r>
          </a:p>
          <a:p>
            <a:pPr marL="342900" indent="-342900">
              <a:buAutoNum type="arabicPeriod"/>
            </a:pPr>
            <a:r>
              <a:rPr lang="en-US" altLang="zh-TW" b="1" dirty="0"/>
              <a:t>Lower the energy threshold</a:t>
            </a:r>
          </a:p>
          <a:p>
            <a:pPr marL="342900" indent="-342900">
              <a:buAutoNum type="arabicPeriod"/>
            </a:pPr>
            <a:r>
              <a:rPr lang="en-US" altLang="zh-TW" b="1" dirty="0"/>
              <a:t>Discrimination at low energy</a:t>
            </a:r>
            <a:endParaRPr lang="zh-TW" altLang="en-US" b="1" dirty="0"/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ABC39B0D-66D5-44E4-AE9C-B57AF1B80D28}"/>
              </a:ext>
            </a:extLst>
          </p:cNvPr>
          <p:cNvSpPr txBox="1"/>
          <p:nvPr/>
        </p:nvSpPr>
        <p:spPr>
          <a:xfrm>
            <a:off x="5300611" y="6038468"/>
            <a:ext cx="30618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b="1" dirty="0">
                <a:solidFill>
                  <a:srgbClr val="FF0000"/>
                </a:solidFill>
              </a:rPr>
              <a:t>Weak interaction: background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1" name="投影片編號版面配置區 10">
            <a:extLst>
              <a:ext uri="{FF2B5EF4-FFF2-40B4-BE49-F238E27FC236}">
                <a16:creationId xmlns:a16="http://schemas.microsoft.com/office/drawing/2014/main" id="{1072CD62-450B-48B7-9265-D4A029175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38E98-909B-403B-A42D-1002A05E7CEE}" type="slidenum">
              <a:rPr lang="zh-TW" altLang="en-US" smtClean="0"/>
              <a:t>10</a:t>
            </a:fld>
            <a:endParaRPr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3883B3E4-AC6A-4360-986E-4D32C61DA1F3}"/>
              </a:ext>
            </a:extLst>
          </p:cNvPr>
          <p:cNvSpPr/>
          <p:nvPr/>
        </p:nvSpPr>
        <p:spPr>
          <a:xfrm>
            <a:off x="5728997" y="656392"/>
            <a:ext cx="31350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zh-TW" sz="1200" dirty="0">
                <a:solidFill>
                  <a:prstClr val="black">
                    <a:lumMod val="50000"/>
                    <a:lumOff val="50000"/>
                  </a:prstClr>
                </a:solidFill>
              </a:rPr>
              <a:t>A. </a:t>
            </a:r>
            <a:r>
              <a:rPr lang="en-US" altLang="zh-TW" sz="12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Studenikin</a:t>
            </a:r>
            <a:r>
              <a:rPr lang="en-US" altLang="zh-TW" sz="1200" dirty="0">
                <a:solidFill>
                  <a:prstClr val="black">
                    <a:lumMod val="50000"/>
                    <a:lumOff val="50000"/>
                  </a:prstClr>
                </a:solidFill>
              </a:rPr>
              <a:t>, (2013), arXiv:1302.1168 [hep-</a:t>
            </a:r>
            <a:r>
              <a:rPr lang="en-US" altLang="zh-TW" sz="12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ph</a:t>
            </a:r>
            <a:r>
              <a:rPr lang="en-US" altLang="zh-TW" sz="1200" dirty="0">
                <a:solidFill>
                  <a:prstClr val="black">
                    <a:lumMod val="50000"/>
                    <a:lumOff val="50000"/>
                  </a:prstClr>
                </a:solidFill>
              </a:rPr>
              <a:t>].</a:t>
            </a:r>
          </a:p>
          <a:p>
            <a:pPr lvl="0"/>
            <a:r>
              <a:rPr lang="en-US" altLang="zh-TW" sz="1200" dirty="0">
                <a:solidFill>
                  <a:prstClr val="black">
                    <a:lumMod val="50000"/>
                    <a:lumOff val="50000"/>
                  </a:prstClr>
                </a:solidFill>
              </a:rPr>
              <a:t>J.-W. Chen et al., Phys. Lett. B 731, 159 (2014), arXiv:1311.5294 [hep-</a:t>
            </a:r>
            <a:r>
              <a:rPr lang="en-US" altLang="zh-TW" sz="1200" dirty="0" err="1">
                <a:solidFill>
                  <a:prstClr val="black">
                    <a:lumMod val="50000"/>
                    <a:lumOff val="50000"/>
                  </a:prstClr>
                </a:solidFill>
              </a:rPr>
              <a:t>ph</a:t>
            </a:r>
            <a:r>
              <a:rPr lang="en-US" altLang="zh-TW" sz="1200" dirty="0">
                <a:solidFill>
                  <a:prstClr val="black">
                    <a:lumMod val="50000"/>
                    <a:lumOff val="50000"/>
                  </a:prstClr>
                </a:solidFill>
              </a:rPr>
              <a:t>].</a:t>
            </a:r>
          </a:p>
        </p:txBody>
      </p:sp>
    </p:spTree>
    <p:extLst>
      <p:ext uri="{BB962C8B-B14F-4D97-AF65-F5344CB8AC3E}">
        <p14:creationId xmlns:p14="http://schemas.microsoft.com/office/powerpoint/2010/main" val="7044704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BDDCB6A-28D2-4FEE-AF76-602BB6EDD4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Constraining neutrino properties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DC45BA4-FFBF-45EF-89D6-B8E99472D3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Using Xenon10 and Xenon100 data</a:t>
            </a:r>
          </a:p>
          <a:p>
            <a:r>
              <a:rPr lang="en-US" altLang="zh-TW" dirty="0"/>
              <a:t>Transform the differential cross section into photoelectron signals and obtain a set of suggestive constrain values.</a:t>
            </a:r>
          </a:p>
          <a:p>
            <a:r>
              <a:rPr lang="en-US" altLang="zh-TW" dirty="0"/>
              <a:t>Results (1 kg-day):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The results are larger than the current best constraints by a factor of 4 (</a:t>
            </a:r>
            <a:r>
              <a:rPr lang="en-US" altLang="zh-TW" dirty="0" err="1"/>
              <a:t>millicharge</a:t>
            </a:r>
            <a:r>
              <a:rPr lang="en-US" altLang="zh-TW" dirty="0"/>
              <a:t>), but with multi-ton year exposure the constrain values could be improved by 2 orders.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表格 3">
                <a:extLst>
                  <a:ext uri="{FF2B5EF4-FFF2-40B4-BE49-F238E27FC236}">
                    <a16:creationId xmlns:a16="http://schemas.microsoft.com/office/drawing/2014/main" id="{7157A552-7849-4456-BD49-291A4477E42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40654573"/>
                  </p:ext>
                </p:extLst>
              </p:nvPr>
            </p:nvGraphicFramePr>
            <p:xfrm>
              <a:off x="1524000" y="3308076"/>
              <a:ext cx="6096000" cy="1129348"/>
            </p:xfrm>
            <a:graphic>
              <a:graphicData uri="http://schemas.openxmlformats.org/drawingml/2006/table">
                <a:tbl>
                  <a:tblPr firstRow="1" bandRow="1">
                    <a:tableStyleId>{BDBED569-4797-4DF1-A0F4-6AAB3CD982D8}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92992025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266587781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21069502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/>
                            <a:t>Data set</a:t>
                          </a:r>
                          <a:endParaRPr lang="zh-TW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mtClean="0">
                                        <a:latin typeface="Cambria Math" panose="02040503050406030204" pitchFamily="18" charset="0"/>
                                      </a:rPr>
                                      <m:t>𝝁</m:t>
                                    </m:r>
                                  </m:e>
                                  <m:sub>
                                    <m:r>
                                      <a:rPr lang="zh-TW" altLang="en-US" smtClean="0">
                                        <a:latin typeface="Cambria Math" panose="02040503050406030204" pitchFamily="18" charset="0"/>
                                      </a:rPr>
                                      <m:t>𝝂</m:t>
                                    </m:r>
                                  </m:sub>
                                </m:sSub>
                                <m:r>
                                  <a:rPr lang="en-US" altLang="zh-TW" b="1" i="0" smtClean="0">
                                    <a:latin typeface="Cambria Math" panose="02040503050406030204" pitchFamily="18" charset="0"/>
                                  </a:rPr>
                                  <m:t> (</m:t>
                                </m:r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mtClean="0">
                                        <a:latin typeface="Cambria Math" panose="02040503050406030204" pitchFamily="18" charset="0"/>
                                      </a:rPr>
                                      <m:t>𝝁</m:t>
                                    </m:r>
                                  </m:e>
                                  <m:sub>
                                    <m:r>
                                      <a:rPr lang="en-US" altLang="zh-TW" b="1" i="1" smtClean="0"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sub>
                                </m:sSub>
                                <m:r>
                                  <a:rPr lang="en-US" altLang="zh-TW" b="1" i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TW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mtClean="0">
                                        <a:latin typeface="Cambria Math" panose="02040503050406030204" pitchFamily="18" charset="0"/>
                                      </a:rPr>
                                      <m:t>𝜹</m:t>
                                    </m:r>
                                  </m:e>
                                  <m:sub>
                                    <m:r>
                                      <a:rPr lang="en-US" altLang="zh-TW" smtClean="0">
                                        <a:latin typeface="Cambria Math" panose="02040503050406030204" pitchFamily="18" charset="0"/>
                                      </a:rPr>
                                      <m:t>𝑸</m:t>
                                    </m:r>
                                  </m:sub>
                                </m:sSub>
                                <m:r>
                                  <a:rPr lang="en-US" altLang="zh-TW" b="1" i="0" smtClean="0">
                                    <a:latin typeface="Cambria Math" panose="02040503050406030204" pitchFamily="18" charset="0"/>
                                  </a:rPr>
                                  <m:t> (</m:t>
                                </m:r>
                                <m:sSub>
                                  <m:sSubPr>
                                    <m:ctrlPr>
                                      <a:rPr lang="en-US" altLang="zh-TW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1" i="1" smtClean="0">
                                        <a:latin typeface="Cambria Math" panose="02040503050406030204" pitchFamily="18" charset="0"/>
                                      </a:rPr>
                                      <m:t>𝒆</m:t>
                                    </m:r>
                                  </m:e>
                                  <m:sub>
                                    <m:r>
                                      <a:rPr lang="en-US" altLang="zh-TW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  <m:r>
                                  <a:rPr lang="en-US" altLang="zh-TW" b="1" i="0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zh-TW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018186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/>
                            <a:t>Xenon10</a:t>
                          </a:r>
                          <a:endParaRPr lang="zh-TW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1" i="1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  <m:r>
                                  <a:rPr lang="en-US" altLang="zh-TW" b="1" i="1" smtClean="0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altLang="zh-TW" b="1" i="1" smtClean="0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  <m:r>
                                  <a:rPr lang="en-US" altLang="zh-TW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TW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altLang="zh-TW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TW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𝟗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altLang="en-US" b="1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1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𝟓</m:t>
                                </m:r>
                                <m:r>
                                  <a:rPr lang="en-US" altLang="zh-TW" b="1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.</m:t>
                                </m:r>
                                <m:r>
                                  <a:rPr lang="en-US" altLang="zh-TW" b="1" i="1" smtClean="0">
                                    <a:latin typeface="Cambria Math" panose="02040503050406030204" pitchFamily="18" charset="0"/>
                                    <a:ea typeface="+mn-ea"/>
                                  </a:rPr>
                                  <m:t>𝟔</m:t>
                                </m:r>
                                <m:r>
                                  <a:rPr lang="en-US" altLang="zh-TW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TW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𝟏𝟎</m:t>
                                    </m:r>
                                  </m:e>
                                  <m:sup>
                                    <m:r>
                                      <a:rPr lang="en-US" altLang="zh-TW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TW" b="1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𝟏𝟐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altLang="en-US" b="1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15116805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/>
                            <a:t>Xenon100</a:t>
                          </a:r>
                          <a:endParaRPr lang="zh-TW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1.2×</m:t>
                                </m:r>
                                <m:sSup>
                                  <m:sSup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1.1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sSup>
                                  <m:sSup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−11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zh-TW" altLang="en-US" dirty="0"/>
                        </a:p>
                      </a:txBody>
                      <a:tcPr anchor="ctr"/>
                    </a:tc>
                    <a:extLst>
                      <a:ext uri="{0D108BD9-81ED-4DB2-BD59-A6C34878D82A}">
                        <a16:rowId xmlns:a16="http://schemas.microsoft.com/office/drawing/2014/main" val="310235739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表格 3">
                <a:extLst>
                  <a:ext uri="{FF2B5EF4-FFF2-40B4-BE49-F238E27FC236}">
                    <a16:creationId xmlns:a16="http://schemas.microsoft.com/office/drawing/2014/main" id="{7157A552-7849-4456-BD49-291A4477E42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40654573"/>
                  </p:ext>
                </p:extLst>
              </p:nvPr>
            </p:nvGraphicFramePr>
            <p:xfrm>
              <a:off x="1524000" y="3308076"/>
              <a:ext cx="6096000" cy="1129348"/>
            </p:xfrm>
            <a:graphic>
              <a:graphicData uri="http://schemas.openxmlformats.org/drawingml/2006/table">
                <a:tbl>
                  <a:tblPr firstRow="1" bandRow="1">
                    <a:tableStyleId>{BDBED569-4797-4DF1-A0F4-6AAB3CD982D8}</a:tableStyleId>
                  </a:tblPr>
                  <a:tblGrid>
                    <a:gridCol w="2032000">
                      <a:extLst>
                        <a:ext uri="{9D8B030D-6E8A-4147-A177-3AD203B41FA5}">
                          <a16:colId xmlns:a16="http://schemas.microsoft.com/office/drawing/2014/main" val="92992025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1266587781"/>
                        </a:ext>
                      </a:extLst>
                    </a:gridCol>
                    <a:gridCol w="2032000">
                      <a:extLst>
                        <a:ext uri="{9D8B030D-6E8A-4147-A177-3AD203B41FA5}">
                          <a16:colId xmlns:a16="http://schemas.microsoft.com/office/drawing/2014/main" val="2210695024"/>
                        </a:ext>
                      </a:extLst>
                    </a:gridCol>
                  </a:tblGrid>
                  <a:tr h="38658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/>
                            <a:t>Data set</a:t>
                          </a:r>
                          <a:endParaRPr lang="zh-TW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299" t="-4688" r="-100898" b="-21562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901" t="-4688" r="-1201" b="-2156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01818627"/>
                      </a:ext>
                    </a:extLst>
                  </a:tr>
                  <a:tr h="3719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/>
                            <a:t>Xenon10</a:t>
                          </a:r>
                          <a:endParaRPr lang="zh-TW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299" t="-109836" r="-100898" b="-1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901" t="-109836" r="-1201" b="-1262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5116805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altLang="zh-TW" dirty="0"/>
                            <a:t>Xenon100</a:t>
                          </a:r>
                          <a:endParaRPr lang="zh-TW" altLang="en-US" dirty="0"/>
                        </a:p>
                      </a:txBody>
                      <a:tcPr anchor="ctr"/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100299" t="-209836" r="-100898" b="-2623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zh-TW"/>
                        </a:p>
                      </a:txBody>
                      <a:tcPr anchor="ctr">
                        <a:blipFill>
                          <a:blip r:embed="rId2"/>
                          <a:stretch>
                            <a:fillRect l="-200901" t="-209836" r="-1201" b="-2623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0235739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F2CE45F-03D6-4A86-987F-D509DA3454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38E98-909B-403B-A42D-1002A05E7CEE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01180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41ED8B0-4B58-43DA-9164-236A83041F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Summary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BA22FED-8A61-45B1-9A32-F456375BD5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The contribution of this study is 2-fold: provide background for light WIMP direct search and constrain the EM properties of neutrinos.</a:t>
            </a:r>
          </a:p>
          <a:p>
            <a:r>
              <a:rPr lang="en-US" altLang="zh-TW" dirty="0"/>
              <a:t>The differential cross section of magnetic moment and millicharged interaction are both enhanced at low T, where the atomic effects become important.</a:t>
            </a:r>
          </a:p>
          <a:p>
            <a:r>
              <a:rPr lang="en-US" altLang="zh-TW" dirty="0"/>
              <a:t>The results are not as good as the current best constraints, but with multi-ton year exposure the constrain values using xenon detectors are projected to improve.</a:t>
            </a:r>
          </a:p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DEE940A-1CCA-4937-9EED-ACA792979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38E98-909B-403B-A42D-1002A05E7CEE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72810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>
            <a:extLst>
              <a:ext uri="{FF2B5EF4-FFF2-40B4-BE49-F238E27FC236}">
                <a16:creationId xmlns:a16="http://schemas.microsoft.com/office/drawing/2014/main" id="{200FF0A4-5E46-4A92-9263-BA318D37A4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936621"/>
            <a:ext cx="7772400" cy="2387600"/>
          </a:xfrm>
        </p:spPr>
        <p:txBody>
          <a:bodyPr/>
          <a:lstStyle/>
          <a:p>
            <a:r>
              <a:rPr lang="en-US" altLang="zh-TW" dirty="0"/>
              <a:t>Thanks for listening &amp; Happy new year!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84203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3F99CE5-B1D8-47D6-A2F0-55D439C2E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8E7A780F-6205-4070-81FE-56DF05828AE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/>
                  <a:t>Connection between dark matter search and neutrino physics</a:t>
                </a:r>
              </a:p>
              <a:p>
                <a:pPr marL="914400" lvl="1" indent="-457200">
                  <a:buAutoNum type="arabicPeriod"/>
                </a:pPr>
                <a:r>
                  <a:rPr lang="en-US" altLang="zh-TW" sz="2000" dirty="0"/>
                  <a:t>Removal of the neutrino background in WIMP detection</a:t>
                </a:r>
              </a:p>
              <a:p>
                <a:pPr marL="914400" lvl="2" indent="0">
                  <a:buNone/>
                </a:pPr>
                <a14:m>
                  <m:oMath xmlns:m="http://schemas.openxmlformats.org/officeDocument/2006/math">
                    <m:r>
                      <a:rPr lang="zh-TW" altLang="en-US" sz="2000" i="1" smtClean="0">
                        <a:latin typeface="Cambria Math" panose="02040503050406030204" pitchFamily="18" charset="0"/>
                      </a:rPr>
                      <m:t>𝜒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altLang="zh-TW" sz="2000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altLang="zh-TW" sz="2000" dirty="0"/>
                  <a:t> interaction: still a limiting background even with discrimination applied.</a:t>
                </a:r>
              </a:p>
              <a:p>
                <a:pPr marL="914400" lvl="1" indent="-457200">
                  <a:buAutoNum type="arabicPeriod"/>
                </a:pPr>
                <a:r>
                  <a:rPr lang="en-US" altLang="zh-TW" sz="2000" dirty="0"/>
                  <a:t>The WIMP xenon detector can be regarded as neutrino detector!</a:t>
                </a:r>
              </a:p>
              <a:p>
                <a:r>
                  <a:rPr lang="en-US" altLang="zh-TW" dirty="0"/>
                  <a:t>Advantages:</a:t>
                </a:r>
              </a:p>
              <a:p>
                <a:pPr lvl="1"/>
                <a:r>
                  <a:rPr lang="en-US" altLang="zh-TW" sz="2000" dirty="0"/>
                  <a:t>Xenon detectors’ ability to scale up</a:t>
                </a:r>
              </a:p>
              <a:p>
                <a:pPr lvl="1"/>
                <a:r>
                  <a:rPr lang="en-US" altLang="zh-TW" sz="2000" dirty="0"/>
                  <a:t>No extra setup needed</a:t>
                </a:r>
              </a:p>
              <a:p>
                <a:r>
                  <a:rPr lang="en-US" altLang="zh-TW" b="1" dirty="0"/>
                  <a:t>Discovery power of multi-ton xenon detectors in light dark matter searches and exotic neutrino properties</a:t>
                </a:r>
              </a:p>
              <a:p>
                <a:pPr lvl="1"/>
                <a:r>
                  <a:rPr lang="en-US" altLang="zh-TW" sz="2000" dirty="0"/>
                  <a:t>Able to give better constraints than germanium?</a:t>
                </a:r>
                <a:endParaRPr lang="zh-TW" altLang="en-US" sz="2000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8E7A780F-6205-4070-81FE-56DF05828AE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847" r="-8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4F2727A-080E-49B6-B916-BEFED33AF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38E98-909B-403B-A42D-1002A05E7CEE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53255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E086A4-F5DD-4281-A73B-AA04261AB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Formalism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DE6C4F57-B273-42CB-995F-F9F0A903D3D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/>
                  <a:t>Differential cross section:</a:t>
                </a:r>
              </a:p>
              <a:p>
                <a:r>
                  <a:rPr lang="en-US" altLang="zh-TW" dirty="0"/>
                  <a:t>Magnetic moment interaction:</a:t>
                </a:r>
              </a:p>
              <a:p>
                <a:endParaRPr lang="en-US" altLang="zh-TW" dirty="0"/>
              </a:p>
              <a:p>
                <a:endParaRPr lang="en-US" altLang="zh-TW" dirty="0"/>
              </a:p>
              <a:p>
                <a:r>
                  <a:rPr lang="en-US" altLang="zh-TW" dirty="0" err="1"/>
                  <a:t>Millicharge</a:t>
                </a:r>
                <a:r>
                  <a:rPr lang="en-US" altLang="zh-TW" dirty="0"/>
                  <a:t> interaction:</a:t>
                </a:r>
              </a:p>
              <a:p>
                <a:endParaRPr lang="en-US" altLang="zh-TW" dirty="0"/>
              </a:p>
              <a:p>
                <a:endParaRPr lang="en-US" altLang="zh-TW" dirty="0"/>
              </a:p>
              <a:p>
                <a:r>
                  <a:rPr lang="en-US" altLang="zh-TW" dirty="0"/>
                  <a:t>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  <m:r>
                          <a:rPr lang="zh-TW" alt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sub>
                      <m:sup/>
                    </m:sSubSup>
                  </m:oMath>
                </a14:m>
                <a:r>
                  <a:rPr lang="zh-TW" altLang="en-US" dirty="0"/>
                  <a:t> </a:t>
                </a:r>
                <a:r>
                  <a:rPr lang="en-US" altLang="zh-TW" dirty="0"/>
                  <a:t>is the response function: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DE6C4F57-B273-42CB-995F-F9F0A903D3D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96" t="-145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2A2DD9C8-53C2-4F59-A40A-6937F78E8F8C}"/>
                  </a:ext>
                </a:extLst>
              </p:cNvPr>
              <p:cNvSpPr txBox="1"/>
              <p:nvPr/>
            </p:nvSpPr>
            <p:spPr>
              <a:xfrm>
                <a:off x="482773" y="2379375"/>
                <a:ext cx="8318880" cy="6458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6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zh-TW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160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zh-TW" altLang="en-US" sz="160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</m:num>
                        <m:den>
                          <m:r>
                            <a:rPr lang="en-US" altLang="zh-TW" sz="16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en-US" altLang="zh-TW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1600" i="1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zh-TW" altLang="en-US" sz="1600" i="1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</m:e>
                        <m:sup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zh-TW" altLang="en-US" sz="16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altLang="zh-TW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16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altLang="zh-TW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altLang="zh-TW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6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zh-TW" altLang="en-US" sz="1600" b="0" i="1" smtClean="0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func>
                            <m:funcPr>
                              <m:ctrlPr>
                                <a:rPr lang="en-US" altLang="zh-TW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sz="16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zh-TW" altLang="en-US" sz="16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d>
                            <m:dPr>
                              <m:begChr m:val="{"/>
                              <m:endChr m:val="}"/>
                              <m:ctrlPr>
                                <a:rPr lang="en-US" altLang="zh-TW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TW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zh-TW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altLang="zh-TW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TW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zh-TW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sz="1600" i="1">
                                                  <a:latin typeface="Cambria Math" panose="02040503050406030204" pitchFamily="18" charset="0"/>
                                                </a:rPr>
                                                <m:t>𝐸</m:t>
                                              </m:r>
                                            </m:e>
                                            <m:sub>
                                              <m:r>
                                                <a:rPr lang="zh-TW" altLang="en-US" sz="1600" i="1">
                                                  <a:latin typeface="Cambria Math" panose="02040503050406030204" pitchFamily="18" charset="0"/>
                                                </a:rPr>
                                                <m:t>𝜈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TW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altLang="zh-TW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zh-TW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p>
                                    <m:sSupPr>
                                      <m:ctrlPr>
                                        <a:rPr lang="en-US" altLang="zh-TW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1600" b="0" i="1" smtClean="0">
                                          <a:latin typeface="Cambria Math" panose="02040503050406030204" pitchFamily="18" charset="0"/>
                                        </a:rPr>
                                        <m:t>𝑞</m:t>
                                      </m:r>
                                    </m:e>
                                    <m:sup>
                                      <m:r>
                                        <a:rPr lang="en-US" altLang="zh-TW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zh-TW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altLang="zh-TW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acc>
                                            <m:accPr>
                                              <m:chr m:val="⃑"/>
                                              <m:ctrlPr>
                                                <a:rPr lang="en-US" altLang="zh-TW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altLang="zh-TW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𝑞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zh-TW" sz="1600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</m:den>
                              </m:f>
                              <m:sSubSup>
                                <m:sSubSupPr>
                                  <m:ctrlPr>
                                    <a:rPr lang="en-US" altLang="zh-TW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16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altLang="zh-TW" sz="1600" b="0" i="1" smtClean="0">
                                      <a:latin typeface="Cambria Math" panose="02040503050406030204" pitchFamily="18" charset="0"/>
                                    </a:rPr>
                                    <m:t>00</m:t>
                                  </m:r>
                                </m:sub>
                                <m:sup/>
                              </m:sSubSup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TW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altLang="zh-TW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e>
                                        <m:sup>
                                          <m:r>
                                            <a:rPr lang="en-US" altLang="zh-TW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altLang="zh-TW" sz="1600" b="0" i="1" smtClean="0">
                                          <a:latin typeface="Cambria Math" panose="02040503050406030204" pitchFamily="18" charset="0"/>
                                        </a:rPr>
                                        <m:t>+4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zh-TW" altLang="en-US" sz="1600" i="1">
                                              <a:latin typeface="Cambria Math" panose="02040503050406030204" pitchFamily="18" charset="0"/>
                                            </a:rPr>
                                            <m:t>𝜈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altLang="zh-TW" sz="16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TW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sz="1600" i="1">
                                                  <a:latin typeface="Cambria Math" panose="02040503050406030204" pitchFamily="18" charset="0"/>
                                                </a:rPr>
                                                <m:t>𝐸</m:t>
                                              </m:r>
                                            </m:e>
                                            <m:sub>
                                              <m:r>
                                                <a:rPr lang="zh-TW" altLang="en-US" sz="1600" i="1">
                                                  <a:latin typeface="Cambria Math" panose="02040503050406030204" pitchFamily="18" charset="0"/>
                                                </a:rPr>
                                                <m:t>𝜈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TW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altLang="zh-TW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US" altLang="zh-TW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sSup>
                                        <m:sSupPr>
                                          <m:ctrlP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altLang="zh-TW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acc>
                                                <m:accPr>
                                                  <m:chr m:val="⃑"/>
                                                  <m:ctrlPr>
                                                    <a:rPr lang="en-US" altLang="zh-TW" sz="16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altLang="zh-TW" sz="16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𝑞</m:t>
                                                  </m:r>
                                                </m:e>
                                              </m:acc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altLang="zh-TW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a:rPr lang="en-US" altLang="zh-TW" sz="16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altLang="zh-TW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e>
                                        <m:sup>
                                          <m: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  <m:sSubSup>
                                <m:sSubSupPr>
                                  <m:ctrlP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altLang="zh-TW" sz="1600" b="0" i="1" smtClean="0">
                                      <a:latin typeface="Cambria Math" panose="02040503050406030204" pitchFamily="18" charset="0"/>
                                    </a:rPr>
                                    <m:t>11+22</m:t>
                                  </m:r>
                                </m:sub>
                                <m:sup/>
                              </m:sSubSup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2A2DD9C8-53C2-4F59-A40A-6937F78E8F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2773" y="2379375"/>
                <a:ext cx="8318880" cy="64588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2034F914-FE9A-4D9F-87E0-24F6491F8C0E}"/>
                  </a:ext>
                </a:extLst>
              </p:cNvPr>
              <p:cNvSpPr txBox="1"/>
              <p:nvPr/>
            </p:nvSpPr>
            <p:spPr>
              <a:xfrm>
                <a:off x="275248" y="3705087"/>
                <a:ext cx="8733929" cy="64665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6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zh-TW" sz="16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160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sSub>
                                <m:sSubPr>
                                  <m:ctrlPr>
                                    <a:rPr lang="en-US" altLang="zh-TW" sz="16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160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b>
                                  <m:r>
                                    <a:rPr lang="en-US" altLang="zh-TW" sz="1600" b="0" i="1" smtClean="0"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sub>
                              </m:sSub>
                            </m:sub>
                          </m:sSub>
                        </m:num>
                        <m:den>
                          <m:r>
                            <a:rPr lang="en-US" altLang="zh-TW" sz="16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en-US" altLang="zh-TW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1600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sub>
                          </m:sSub>
                        </m:e>
                        <m:sup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zh-TW" altLang="en-US" sz="1600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altLang="zh-TW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zh-TW" altLang="en-US" sz="16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d>
                        <m:dPr>
                          <m:ctrlP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altLang="zh-TW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altLang="zh-TW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600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zh-TW" altLang="en-US" sz="1600" b="0" i="1" smtClean="0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func>
                            <m:funcPr>
                              <m:ctrlPr>
                                <a:rPr lang="en-US" altLang="zh-TW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altLang="zh-TW" sz="16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zh-TW" altLang="en-US" sz="1600" b="0" i="1" smtClean="0">
                                  <a:latin typeface="Cambria Math" panose="02040503050406030204" pitchFamily="18" charset="0"/>
                                </a:rPr>
                                <m:t>𝜃</m:t>
                              </m:r>
                            </m:e>
                          </m:func>
                          <m:d>
                            <m:dPr>
                              <m:begChr m:val="{"/>
                              <m:endChr m:val="}"/>
                              <m:ctrlPr>
                                <a:rPr lang="en-US" altLang="zh-TW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altLang="zh-TW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zh-TW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ctrlPr>
                                            <a:rPr lang="en-US" altLang="zh-TW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TW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  <m:sSub>
                                            <m:sSubPr>
                                              <m:ctrlPr>
                                                <a:rPr lang="en-US" altLang="zh-TW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sz="1600" i="1">
                                                  <a:latin typeface="Cambria Math" panose="02040503050406030204" pitchFamily="18" charset="0"/>
                                                </a:rPr>
                                                <m:t>𝐸</m:t>
                                              </m:r>
                                            </m:e>
                                            <m:sub>
                                              <m:r>
                                                <a:rPr lang="zh-TW" altLang="en-US" sz="1600" i="1">
                                                  <a:latin typeface="Cambria Math" panose="02040503050406030204" pitchFamily="18" charset="0"/>
                                                </a:rPr>
                                                <m:t>𝜈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TW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altLang="zh-TW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zh-TW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r>
                                    <a:rPr lang="en-US" altLang="zh-TW" sz="16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zh-TW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acc>
                                            <m:accPr>
                                              <m:chr m:val="⃑"/>
                                              <m:ctrlPr>
                                                <a:rPr lang="en-US" altLang="zh-TW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altLang="zh-TW" sz="1600" i="1">
                                                  <a:latin typeface="Cambria Math" panose="02040503050406030204" pitchFamily="18" charset="0"/>
                                                </a:rPr>
                                                <m:t>𝑞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zh-TW" sz="1600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zh-TW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altLang="zh-TW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acc>
                                            <m:accPr>
                                              <m:chr m:val="⃑"/>
                                              <m:ctrlPr>
                                                <a:rPr lang="en-US" altLang="zh-TW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en-US" altLang="zh-TW" sz="16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𝑞</m:t>
                                              </m:r>
                                            </m:e>
                                          </m:acc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altLang="zh-TW" sz="1600" b="0" i="1" smtClean="0">
                                          <a:latin typeface="Cambria Math" panose="02040503050406030204" pitchFamily="18" charset="0"/>
                                        </a:rPr>
                                        <m:t>4</m:t>
                                      </m:r>
                                    </m:sup>
                                  </m:sSup>
                                </m:den>
                              </m:f>
                              <m:sSubSup>
                                <m:sSubSupPr>
                                  <m:ctrlPr>
                                    <a:rPr lang="en-US" altLang="zh-TW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1600" b="0" i="1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altLang="zh-TW" sz="1600" b="0" i="1" smtClean="0">
                                      <a:latin typeface="Cambria Math" panose="02040503050406030204" pitchFamily="18" charset="0"/>
                                    </a:rPr>
                                    <m:t>00</m:t>
                                  </m:r>
                                </m:sub>
                                <m:sup/>
                              </m:sSubSup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TW" sz="1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altLang="zh-TW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sSup>
                                        <m:sSupPr>
                                          <m:ctrlPr>
                                            <a:rPr lang="en-US" altLang="zh-TW" sz="16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e>
                                        <m:sup>
                                          <m:r>
                                            <a:rPr lang="en-US" altLang="zh-TW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altLang="zh-TW" sz="1600" b="0" i="1" smtClean="0">
                                          <a:latin typeface="Cambria Math" panose="02040503050406030204" pitchFamily="18" charset="0"/>
                                        </a:rPr>
                                        <m:t>+4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zh-TW" altLang="en-US" sz="1600" i="1">
                                              <a:latin typeface="Cambria Math" panose="02040503050406030204" pitchFamily="18" charset="0"/>
                                            </a:rPr>
                                            <m:t>𝜈</m:t>
                                          </m:r>
                                        </m:sub>
                                      </m:sSub>
                                      <m:d>
                                        <m:dPr>
                                          <m:ctrlPr>
                                            <a:rPr lang="en-US" altLang="zh-TW" sz="160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sSub>
                                            <m:sSubPr>
                                              <m:ctrlPr>
                                                <a:rPr lang="en-US" altLang="zh-TW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r>
                                                <a:rPr lang="en-US" altLang="zh-TW" sz="1600" i="1">
                                                  <a:latin typeface="Cambria Math" panose="02040503050406030204" pitchFamily="18" charset="0"/>
                                                </a:rPr>
                                                <m:t>𝐸</m:t>
                                              </m:r>
                                            </m:e>
                                            <m:sub>
                                              <m:r>
                                                <a:rPr lang="zh-TW" altLang="en-US" sz="1600" i="1">
                                                  <a:latin typeface="Cambria Math" panose="02040503050406030204" pitchFamily="18" charset="0"/>
                                                </a:rPr>
                                                <m:t>𝜈</m:t>
                                              </m:r>
                                            </m:sub>
                                          </m:sSub>
                                          <m:r>
                                            <a:rPr lang="en-US" altLang="zh-TW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altLang="zh-TW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𝑇</m:t>
                                          </m:r>
                                        </m:e>
                                      </m:d>
                                    </m:num>
                                    <m:den>
                                      <m:r>
                                        <a:rPr lang="en-US" altLang="zh-TW" sz="16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  <m:sSup>
                                        <m:sSupPr>
                                          <m:ctrlP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altLang="zh-TW" sz="16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acc>
                                                <m:accPr>
                                                  <m:chr m:val="⃑"/>
                                                  <m:ctrlPr>
                                                    <a:rPr lang="en-US" altLang="zh-TW" sz="16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accPr>
                                                <m:e>
                                                  <m:r>
                                                    <a:rPr lang="en-US" altLang="zh-TW" sz="16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𝑞</m:t>
                                                  </m:r>
                                                </m:e>
                                              </m:acc>
                                            </m:e>
                                          </m:d>
                                        </m:e>
                                        <m:sup>
                                          <m:r>
                                            <a:rPr lang="en-US" altLang="zh-TW" sz="1600" b="0" i="1" smtClean="0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sSup>
                                        <m:sSupPr>
                                          <m:ctrlP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e>
                                        <m:sup>
                                          <m: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a:rPr lang="en-US" altLang="zh-TW" sz="16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altLang="zh-TW" sz="16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altLang="zh-TW" sz="16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sSup>
                                        <m:sSupPr>
                                          <m:ctrlP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  <m:t>𝑞</m:t>
                                          </m:r>
                                        </m:e>
                                        <m:sup>
                                          <m: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den>
                                  </m:f>
                                </m:e>
                              </m:d>
                              <m:sSubSup>
                                <m:sSubSupPr>
                                  <m:ctrlP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en-US" altLang="zh-TW" sz="1600" b="0" i="1" smtClean="0">
                                      <a:latin typeface="Cambria Math" panose="02040503050406030204" pitchFamily="18" charset="0"/>
                                    </a:rPr>
                                    <m:t>11+22</m:t>
                                  </m:r>
                                </m:sub>
                                <m:sup/>
                              </m:sSubSup>
                            </m:e>
                          </m:d>
                        </m:e>
                      </m:nary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2034F914-FE9A-4D9F-87E0-24F6491F8C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248" y="3705087"/>
                <a:ext cx="8733929" cy="64665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A0FA217E-DF88-460F-A583-C3AD57E040FF}"/>
                  </a:ext>
                </a:extLst>
              </p:cNvPr>
              <p:cNvSpPr txBox="1"/>
              <p:nvPr/>
            </p:nvSpPr>
            <p:spPr>
              <a:xfrm>
                <a:off x="1986581" y="5306291"/>
                <a:ext cx="5311261" cy="64960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16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zh-TW" sz="16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TW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zh-TW" alt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𝜈</m:t>
                          </m:r>
                        </m:sub>
                        <m:sup/>
                      </m:sSubSup>
                      <m:r>
                        <a:rPr lang="en-US" altLang="zh-TW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𝐽</m:t>
                          </m:r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+1</m:t>
                          </m:r>
                        </m:den>
                      </m:f>
                      <m:nary>
                        <m:naryPr>
                          <m:chr m:val="∑"/>
                          <m:supHide m:val="on"/>
                          <m:ctrlPr>
                            <a:rPr lang="en-US" altLang="zh-TW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TW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𝐽</m:t>
                              </m:r>
                            </m:sub>
                          </m:sSub>
                        </m:sub>
                        <m:sup/>
                        <m:e>
                          <m:nary>
                            <m:naryPr>
                              <m:chr m:val="∑"/>
                              <m:supHide m:val="on"/>
                              <m:ctrlPr>
                                <a:rPr lang="en-US" altLang="zh-TW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7"/>
                                </m:rPr>
                                <a:rPr lang="en-US" altLang="zh-TW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  <m:sup/>
                            <m:e>
                              <m:d>
                                <m:dPr>
                                  <m:begChr m:val="⟨"/>
                                  <m:endChr m:val="⟩"/>
                                  <m:ctrlPr>
                                    <a:rPr lang="en-US" altLang="zh-TW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altLang="zh-TW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Ψ</m:t>
                                      </m:r>
                                    </m:e>
                                    <m:sub>
                                      <m:r>
                                        <a:rPr lang="en-US" altLang="zh-TW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TW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̂"/>
                                          <m:ctrlPr>
                                            <a:rPr lang="en-US" altLang="zh-TW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lang="zh-TW" altLang="en-US" sz="1600" b="0" i="1" smtClean="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𝒥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zh-TW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𝜇</m:t>
                                      </m:r>
                                    </m:sub>
                                  </m:sSub>
                                </m:e>
                                <m:e>
                                  <m:sSub>
                                    <m:sSubPr>
                                      <m:ctrlPr>
                                        <a:rPr lang="en-US" altLang="zh-TW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altLang="zh-TW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Ψ</m:t>
                                      </m:r>
                                    </m:e>
                                    <m:sub>
                                      <m:r>
                                        <a:rPr lang="en-US" altLang="zh-TW" sz="16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d>
                              <m:sSup>
                                <m:sSupPr>
                                  <m:ctrlPr>
                                    <a:rPr lang="en-US" altLang="zh-TW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⟨"/>
                                      <m:endChr m:val="⟩"/>
                                      <m:ctrlPr>
                                        <a:rPr lang="en-US" altLang="zh-TW" sz="16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altLang="zh-TW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Ψ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𝑓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acc>
                                            <m:accPr>
                                              <m:chr m:val="̂"/>
                                              <m:ctrlPr>
                                                <a:rPr lang="en-US" altLang="zh-TW" sz="1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accPr>
                                            <m:e>
                                              <m:r>
                                                <a:rPr lang="zh-TW" altLang="en-US" sz="16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𝒥</m:t>
                                              </m:r>
                                            </m:e>
                                          </m:acc>
                                        </m:e>
                                        <m:sub>
                                          <m:r>
                                            <a:rPr lang="zh-TW" altLang="en-US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𝜈</m:t>
                                          </m:r>
                                        </m:sub>
                                      </m:sSub>
                                    </m:e>
                                    <m:e>
                                      <m:sSub>
                                        <m:sSubPr>
                                          <m:ctrlP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l-GR" altLang="zh-TW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Ψ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altLang="zh-TW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zh-TW" altLang="en-US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𝛿</m:t>
                              </m:r>
                              <m:d>
                                <m:dPr>
                                  <m:ctrlPr>
                                    <a:rPr lang="en-US" altLang="zh-TW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altLang="zh-TW" sz="16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altLang="zh-TW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600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altLang="zh-TW" sz="1600" b="0" i="1" smtClean="0">
                                          <a:latin typeface="Cambria Math" panose="02040503050406030204" pitchFamily="18" charset="0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r>
                                    <a:rPr lang="en-US" altLang="zh-TW" sz="16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TW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600" i="1"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en-US" altLang="zh-TW" sz="1600" b="0" i="1" smtClean="0">
                                          <a:latin typeface="Cambria Math" panose="02040503050406030204" pitchFamily="18" charset="0"/>
                                        </a:rPr>
                                        <m:t>𝑓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nary>
                        </m:e>
                      </m:nary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A0FA217E-DF88-460F-A583-C3AD57E040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6581" y="5306291"/>
                <a:ext cx="5311261" cy="6496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3A428432-A115-478C-9EB0-BE548FF6F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38E98-909B-403B-A42D-1002A05E7CEE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9672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888C3A7-4FDD-4203-967A-76C6D9F1B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Formalism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480A1B6-671B-49F9-9646-97D284169D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Differential cross section with FEA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46FFE21-03FB-4893-80ED-80C1C7025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38E98-909B-403B-A42D-1002A05E7CEE}" type="slidenum">
              <a:rPr lang="zh-TW" altLang="en-US" smtClean="0"/>
              <a:pPr/>
              <a:t>16</a:t>
            </a:fld>
            <a:endParaRPr lang="zh-TW" alt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2C7C1C97-AA4D-4CAF-84DD-4D4D4ECD3A4A}"/>
                  </a:ext>
                </a:extLst>
              </p:cNvPr>
              <p:cNvSpPr txBox="1"/>
              <p:nvPr/>
            </p:nvSpPr>
            <p:spPr>
              <a:xfrm>
                <a:off x="2267339" y="2458616"/>
                <a:ext cx="2445991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b="0" i="1" smtClean="0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zh-TW" altLang="en-US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sub>
                          </m:sSub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𝑑𝑇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zh-TW" altLang="en-US" b="0" i="1" smtClean="0">
                          <a:latin typeface="Cambria Math" panose="02040503050406030204" pitchFamily="18" charset="0"/>
                        </a:rPr>
                        <m:t>𝜋𝛼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e>
                            <m:sub>
                              <m:r>
                                <a:rPr lang="zh-TW" altLang="en-US" b="0" i="1" smtClean="0">
                                  <a:latin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</m:e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den>
                          </m:f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zh-TW" altLang="en-US" b="0" i="1" smtClean="0">
                                      <a:latin typeface="Cambria Math" panose="02040503050406030204" pitchFamily="18" charset="0"/>
                                    </a:rPr>
                                    <m:t>𝜈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5" name="文字方塊 4">
                <a:extLst>
                  <a:ext uri="{FF2B5EF4-FFF2-40B4-BE49-F238E27FC236}">
                    <a16:creationId xmlns:a16="http://schemas.microsoft.com/office/drawing/2014/main" id="{2C7C1C97-AA4D-4CAF-84DD-4D4D4ECD3A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7339" y="2458616"/>
                <a:ext cx="2445991" cy="62235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F79693AB-4F35-45BC-B8B2-D39361A7309F}"/>
                  </a:ext>
                </a:extLst>
              </p:cNvPr>
              <p:cNvSpPr txBox="1"/>
              <p:nvPr/>
            </p:nvSpPr>
            <p:spPr>
              <a:xfrm>
                <a:off x="2223418" y="3256456"/>
                <a:ext cx="2489912" cy="6279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sub>
                          </m:sSub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𝑑𝑇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sub>
                          </m:sSub>
                        </m:e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zh-TW" altLang="en-US" b="0" i="1" smtClean="0"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  <m:sSup>
                                <m:sSup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TW" altLang="en-US" b="0" i="1" smtClean="0">
                                      <a:latin typeface="Cambria Math" panose="02040503050406030204" pitchFamily="18" charset="0"/>
                                    </a:rPr>
                                    <m:t>𝛼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sSub>
                                <m:sSub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d>
                        <m:d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p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F79693AB-4F35-45BC-B8B2-D39361A730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3418" y="3256456"/>
                <a:ext cx="2489912" cy="627992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12607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E086A4-F5DD-4281-A73B-AA04261AB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Formalism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E6C4F57-B273-42CB-995F-F9F0A903D3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51709"/>
            <a:ext cx="7886700" cy="4625254"/>
          </a:xfrm>
        </p:spPr>
        <p:txBody>
          <a:bodyPr/>
          <a:lstStyle/>
          <a:p>
            <a:r>
              <a:rPr lang="en-US" altLang="zh-TW" dirty="0"/>
              <a:t>Atomic effects become important.</a:t>
            </a:r>
          </a:p>
          <a:p>
            <a:r>
              <a:rPr lang="en-US" altLang="zh-TW" dirty="0"/>
              <a:t>Ab initio method: </a:t>
            </a:r>
            <a:r>
              <a:rPr lang="en-US" altLang="zh-TW" dirty="0">
                <a:solidFill>
                  <a:srgbClr val="FF0000"/>
                </a:solidFill>
              </a:rPr>
              <a:t>R</a:t>
            </a:r>
            <a:r>
              <a:rPr lang="en-US" altLang="zh-TW" dirty="0"/>
              <a:t>elativistic </a:t>
            </a:r>
            <a:r>
              <a:rPr lang="en-US" altLang="zh-TW" dirty="0">
                <a:solidFill>
                  <a:srgbClr val="FF0000"/>
                </a:solidFill>
              </a:rPr>
              <a:t>R</a:t>
            </a:r>
            <a:r>
              <a:rPr lang="en-US" altLang="zh-TW" dirty="0"/>
              <a:t>andom </a:t>
            </a:r>
            <a:r>
              <a:rPr lang="en-US" altLang="zh-TW" dirty="0">
                <a:solidFill>
                  <a:srgbClr val="FF0000"/>
                </a:solidFill>
              </a:rPr>
              <a:t>P</a:t>
            </a:r>
            <a:r>
              <a:rPr lang="en-US" altLang="zh-TW" dirty="0"/>
              <a:t>hase </a:t>
            </a:r>
            <a:r>
              <a:rPr lang="en-US" altLang="zh-TW" dirty="0">
                <a:solidFill>
                  <a:srgbClr val="FF0000"/>
                </a:solidFill>
              </a:rPr>
              <a:t>A</a:t>
            </a:r>
            <a:r>
              <a:rPr lang="en-US" altLang="zh-TW" dirty="0"/>
              <a:t>pproximation, </a:t>
            </a:r>
            <a:r>
              <a:rPr lang="en-US" altLang="zh-TW" dirty="0">
                <a:solidFill>
                  <a:srgbClr val="FF0000"/>
                </a:solidFill>
              </a:rPr>
              <a:t>RRPA</a:t>
            </a:r>
          </a:p>
          <a:p>
            <a:pPr lvl="1"/>
            <a:r>
              <a:rPr lang="en-US" altLang="zh-TW" dirty="0" err="1"/>
              <a:t>Hatree-Fock</a:t>
            </a:r>
            <a:r>
              <a:rPr lang="en-US" altLang="zh-TW" dirty="0"/>
              <a:t>: Reduce the many body system to single particle problem by effective mean field with self consistency.</a:t>
            </a:r>
          </a:p>
          <a:p>
            <a:pPr lvl="1"/>
            <a:r>
              <a:rPr lang="en-US" altLang="zh-TW" dirty="0"/>
              <a:t>RPA: Including electron-pole pair excitation</a:t>
            </a:r>
          </a:p>
          <a:p>
            <a:pPr lvl="1"/>
            <a:r>
              <a:rPr lang="en-US" altLang="zh-TW" dirty="0"/>
              <a:t>RRPA: Adding relativistic effects, for closed orbitals e.g. xenon.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B0510727-8B27-4722-B22C-97D6F65F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38E98-909B-403B-A42D-1002A05E7CEE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44337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F930AE-5C46-49C0-A15A-872A28ADC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dirty="0"/>
              <a:t>Benchmark calculation: </a:t>
            </a:r>
            <a:r>
              <a:rPr lang="en-US" altLang="zh-TW" dirty="0" err="1"/>
              <a:t>Xe</a:t>
            </a:r>
            <a:r>
              <a:rPr lang="en-US" altLang="zh-TW" dirty="0"/>
              <a:t> photoionization</a:t>
            </a:r>
            <a:endParaRPr lang="zh-TW" alt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9C0F673-3A16-4247-9808-4191B58BF6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312" y="1236260"/>
            <a:ext cx="6487376" cy="453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方塊 2">
            <a:extLst>
              <a:ext uri="{FF2B5EF4-FFF2-40B4-BE49-F238E27FC236}">
                <a16:creationId xmlns:a16="http://schemas.microsoft.com/office/drawing/2014/main" id="{9F20B821-0453-4013-83A8-007409593B3C}"/>
              </a:ext>
            </a:extLst>
          </p:cNvPr>
          <p:cNvSpPr txBox="1"/>
          <p:nvPr/>
        </p:nvSpPr>
        <p:spPr>
          <a:xfrm>
            <a:off x="2173234" y="5767287"/>
            <a:ext cx="47975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Within 5% errors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Some energy range cannot reach convergence</a:t>
            </a:r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2221211-6ADC-46D7-A164-7D4C445F3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38E98-909B-403B-A42D-1002A05E7CEE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253868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6BC3858-A0AD-42EE-B53E-CABB05222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References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CA3424F-6F8E-47C2-92CB-E25A9E0BBD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6219"/>
            <a:ext cx="3886200" cy="4800744"/>
          </a:xfrm>
        </p:spPr>
        <p:txBody>
          <a:bodyPr>
            <a:normAutofit fontScale="25000" lnSpcReduction="20000"/>
          </a:bodyPr>
          <a:lstStyle/>
          <a:p>
            <a:r>
              <a:rPr lang="en-US" altLang="zh-TW" dirty="0"/>
              <a:t>[1] M. </a:t>
            </a:r>
            <a:r>
              <a:rPr lang="en-US" altLang="zh-TW" dirty="0" err="1"/>
              <a:t>Tanabashi</a:t>
            </a:r>
            <a:r>
              <a:rPr lang="en-US" altLang="zh-TW" dirty="0"/>
              <a:t> et al. (Particle Data Group), Phys. Rev. D 98, 030001 (2018).</a:t>
            </a:r>
          </a:p>
          <a:p>
            <a:r>
              <a:rPr lang="en-US" altLang="zh-TW" dirty="0"/>
              <a:t>[2] H. B. Li et al., Phys. Rev. Lett. 90, 131802 (2003).</a:t>
            </a:r>
          </a:p>
          <a:p>
            <a:r>
              <a:rPr lang="en-US" altLang="zh-TW" dirty="0"/>
              <a:t>[3] H. T. Wong et al., Phys. Rev. D 75, 012001 (2007).</a:t>
            </a:r>
          </a:p>
          <a:p>
            <a:r>
              <a:rPr lang="en-US" altLang="zh-TW" dirty="0"/>
              <a:t>[4] A. Beda et al., Adv. High Energy Phys. 2012, 350150 (2012).</a:t>
            </a:r>
          </a:p>
          <a:p>
            <a:r>
              <a:rPr lang="en-US" altLang="zh-TW" dirty="0"/>
              <a:t>[5] A. G. Beda et al., Phys. Part. </a:t>
            </a:r>
            <a:r>
              <a:rPr lang="en-US" altLang="zh-TW" dirty="0" err="1"/>
              <a:t>Nucl</a:t>
            </a:r>
            <a:r>
              <a:rPr lang="en-US" altLang="zh-TW" dirty="0"/>
              <a:t>. Lett. 10, 139 (2013).</a:t>
            </a:r>
          </a:p>
          <a:p>
            <a:r>
              <a:rPr lang="en-US" altLang="zh-TW" dirty="0"/>
              <a:t>[6] S. </a:t>
            </a:r>
            <a:r>
              <a:rPr lang="en-US" altLang="zh-TW" dirty="0" err="1"/>
              <a:t>Gninenko</a:t>
            </a:r>
            <a:r>
              <a:rPr lang="en-US" altLang="zh-TW" dirty="0"/>
              <a:t>, N. </a:t>
            </a:r>
            <a:r>
              <a:rPr lang="en-US" altLang="zh-TW" dirty="0" err="1"/>
              <a:t>Krasnikov</a:t>
            </a:r>
            <a:r>
              <a:rPr lang="en-US" altLang="zh-TW" dirty="0"/>
              <a:t>, and A. Rubbia, Phys. Rev. D 75, 075014 (2007),</a:t>
            </a:r>
          </a:p>
          <a:p>
            <a:r>
              <a:rPr lang="en-US" altLang="zh-TW" dirty="0" err="1"/>
              <a:t>arXiv:hepph</a:t>
            </a:r>
            <a:r>
              <a:rPr lang="en-US" altLang="zh-TW" dirty="0"/>
              <a:t>/0612203 [hep-</a:t>
            </a:r>
            <a:r>
              <a:rPr lang="en-US" altLang="zh-TW" dirty="0" err="1"/>
              <a:t>ph</a:t>
            </a:r>
            <a:r>
              <a:rPr lang="en-US" altLang="zh-TW" dirty="0"/>
              <a:t>].</a:t>
            </a:r>
          </a:p>
          <a:p>
            <a:r>
              <a:rPr lang="en-US" altLang="zh-TW" dirty="0"/>
              <a:t>[7] A. </a:t>
            </a:r>
            <a:r>
              <a:rPr lang="en-US" altLang="zh-TW" dirty="0" err="1"/>
              <a:t>Studenikin</a:t>
            </a:r>
            <a:r>
              <a:rPr lang="en-US" altLang="zh-TW" dirty="0"/>
              <a:t>, (2013), arXiv:1302.1168 [hep-</a:t>
            </a:r>
            <a:r>
              <a:rPr lang="en-US" altLang="zh-TW" dirty="0" err="1"/>
              <a:t>ph</a:t>
            </a:r>
            <a:r>
              <a:rPr lang="en-US" altLang="zh-TW" dirty="0"/>
              <a:t>].</a:t>
            </a:r>
          </a:p>
          <a:p>
            <a:r>
              <a:rPr lang="en-US" altLang="zh-TW" dirty="0"/>
              <a:t>[8] J. </a:t>
            </a:r>
            <a:r>
              <a:rPr lang="en-US" altLang="zh-TW" dirty="0" err="1"/>
              <a:t>Billard</a:t>
            </a:r>
            <a:r>
              <a:rPr lang="en-US" altLang="zh-TW" dirty="0"/>
              <a:t>, L. </a:t>
            </a:r>
            <a:r>
              <a:rPr lang="en-US" altLang="zh-TW" dirty="0" err="1"/>
              <a:t>Strigari</a:t>
            </a:r>
            <a:r>
              <a:rPr lang="en-US" altLang="zh-TW" dirty="0"/>
              <a:t>, and E. Figueroa-Feliciano, Phys. Rev. D 89, 023524 (2014),</a:t>
            </a:r>
          </a:p>
          <a:p>
            <a:r>
              <a:rPr lang="en-US" altLang="zh-TW" dirty="0"/>
              <a:t>arXiv:1307.5458 [hep-</a:t>
            </a:r>
            <a:r>
              <a:rPr lang="en-US" altLang="zh-TW" dirty="0" err="1"/>
              <a:t>ph</a:t>
            </a:r>
            <a:r>
              <a:rPr lang="en-US" altLang="zh-TW" dirty="0"/>
              <a:t>].</a:t>
            </a:r>
          </a:p>
          <a:p>
            <a:r>
              <a:rPr lang="en-US" altLang="zh-TW" dirty="0"/>
              <a:t>[9] J.-W. Chen, H.-C. Chi, K.-N. Huang, C.-P. Liu, H.-T. </a:t>
            </a:r>
            <a:r>
              <a:rPr lang="en-US" altLang="zh-TW" dirty="0" err="1"/>
              <a:t>Shiao</a:t>
            </a:r>
            <a:r>
              <a:rPr lang="en-US" altLang="zh-TW" dirty="0"/>
              <a:t>, et al., Phys. Lett. B 731, 159</a:t>
            </a:r>
          </a:p>
          <a:p>
            <a:r>
              <a:rPr lang="en-US" altLang="zh-TW" dirty="0"/>
              <a:t>(2014), arXiv:1311.5294 [hep-</a:t>
            </a:r>
            <a:r>
              <a:rPr lang="en-US" altLang="zh-TW" dirty="0" err="1"/>
              <a:t>ph</a:t>
            </a:r>
            <a:r>
              <a:rPr lang="en-US" altLang="zh-TW" dirty="0"/>
              <a:t>].</a:t>
            </a:r>
          </a:p>
          <a:p>
            <a:r>
              <a:rPr lang="en-US" altLang="zh-TW" dirty="0"/>
              <a:t>[10] J.-W. Chen, H.-C. Chi, H.-B. Li, C. P. Liu, L. Singh, H. T. Wong, C.-L. Wu, and C.-P. Wu,</a:t>
            </a:r>
          </a:p>
          <a:p>
            <a:r>
              <a:rPr lang="en-US" altLang="zh-TW" dirty="0"/>
              <a:t>Phys. Rev. D 90, 011301 (2014), arXiv:1405.7168 [hep-</a:t>
            </a:r>
            <a:r>
              <a:rPr lang="en-US" altLang="zh-TW" dirty="0" err="1"/>
              <a:t>ph</a:t>
            </a:r>
            <a:r>
              <a:rPr lang="en-US" altLang="zh-TW" dirty="0"/>
              <a:t>].</a:t>
            </a:r>
          </a:p>
          <a:p>
            <a:r>
              <a:rPr lang="en-US" altLang="zh-TW" dirty="0"/>
              <a:t>[11] J.-W. Chen, H.-C. Chi, K.-N. Huang, H.-B. Li, C.-P. Liu, L. Singh, H. T. Wong, C.-L. Wu,</a:t>
            </a:r>
          </a:p>
          <a:p>
            <a:r>
              <a:rPr lang="en-US" altLang="zh-TW" dirty="0"/>
              <a:t>and C.-P. Wu, Phys. Rev. D 91, 013005 (2015), arXiv:1411.0574 [hep-</a:t>
            </a:r>
            <a:r>
              <a:rPr lang="en-US" altLang="zh-TW" dirty="0" err="1"/>
              <a:t>ph</a:t>
            </a:r>
            <a:r>
              <a:rPr lang="en-US" altLang="zh-TW" dirty="0"/>
              <a:t>].</a:t>
            </a:r>
          </a:p>
          <a:p>
            <a:r>
              <a:rPr lang="en-US" altLang="zh-TW" dirty="0"/>
              <a:t>[12] J.-W. Chen, H.-C. Chi, C. P. Liu, and C.-P. Wu, Phys. Lett. B 774, 656 (2016),</a:t>
            </a:r>
          </a:p>
          <a:p>
            <a:r>
              <a:rPr lang="en-US" altLang="zh-TW" dirty="0"/>
              <a:t>arXiv:1610.04177 [hep-ex].</a:t>
            </a:r>
          </a:p>
          <a:p>
            <a:r>
              <a:rPr lang="en-US" altLang="zh-TW" dirty="0"/>
              <a:t>[13] W. R. Johnson and C. D. Lin, Phys. Rev. A 20, 964 (1979).</a:t>
            </a:r>
          </a:p>
          <a:p>
            <a:r>
              <a:rPr lang="en-US" altLang="zh-TW" dirty="0"/>
              <a:t>[14] W. R. Johnson and K. T. Cheng, Phys. Rev. A 20, 978 (1979).</a:t>
            </a:r>
          </a:p>
          <a:p>
            <a:r>
              <a:rPr lang="en-US" altLang="zh-TW" dirty="0"/>
              <a:t>[15] K.-N. Huang, W. R. Johnson, and K. T. Cheng, At. Data </a:t>
            </a:r>
            <a:r>
              <a:rPr lang="en-US" altLang="zh-TW" dirty="0" err="1"/>
              <a:t>Nucl</a:t>
            </a:r>
            <a:r>
              <a:rPr lang="en-US" altLang="zh-TW" dirty="0"/>
              <a:t>. Data Tables 26, 33 (1981).</a:t>
            </a:r>
          </a:p>
          <a:p>
            <a:r>
              <a:rPr lang="en-US" altLang="zh-TW" dirty="0"/>
              <a:t>[16] K.-N. Huang and W. R. Johnson, Phys. Rev. A 25, 634 (1982).</a:t>
            </a:r>
          </a:p>
          <a:p>
            <a:r>
              <a:rPr lang="en-US" altLang="zh-TW" dirty="0"/>
              <a:t>[17] J.B. West and J. Morton, At. Data </a:t>
            </a:r>
            <a:r>
              <a:rPr lang="en-US" altLang="zh-TW" dirty="0" err="1"/>
              <a:t>Nucl</a:t>
            </a:r>
            <a:r>
              <a:rPr lang="en-US" altLang="zh-TW" dirty="0"/>
              <a:t>. Data Tables 22 (1978) 103.</a:t>
            </a:r>
          </a:p>
          <a:p>
            <a:r>
              <a:rPr lang="en-US" altLang="zh-TW" dirty="0"/>
              <a:t>[18] B.L. Henke, E.M. </a:t>
            </a:r>
            <a:r>
              <a:rPr lang="en-US" altLang="zh-TW" dirty="0" err="1"/>
              <a:t>Gullikson</a:t>
            </a:r>
            <a:r>
              <a:rPr lang="en-US" altLang="zh-TW" dirty="0"/>
              <a:t>, J.C. Davis, At. Data </a:t>
            </a:r>
            <a:r>
              <a:rPr lang="en-US" altLang="zh-TW" dirty="0" err="1"/>
              <a:t>Nucl</a:t>
            </a:r>
            <a:r>
              <a:rPr lang="en-US" altLang="zh-TW" dirty="0"/>
              <a:t>. Data Tables 54 (1993) 181.</a:t>
            </a:r>
          </a:p>
          <a:p>
            <a:endParaRPr lang="zh-TW" altLang="en-US" dirty="0"/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8613513C-87C5-4E8E-BE6C-DDC888BE10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76219"/>
            <a:ext cx="3886200" cy="4800744"/>
          </a:xfrm>
        </p:spPr>
        <p:txBody>
          <a:bodyPr>
            <a:normAutofit fontScale="25000" lnSpcReduction="20000"/>
          </a:bodyPr>
          <a:lstStyle/>
          <a:p>
            <a:r>
              <a:rPr lang="en-US" altLang="zh-TW" dirty="0"/>
              <a:t>[19] J. Samson, W. </a:t>
            </a:r>
            <a:r>
              <a:rPr lang="en-US" altLang="zh-TW" dirty="0" err="1"/>
              <a:t>Stolte</a:t>
            </a:r>
            <a:r>
              <a:rPr lang="en-US" altLang="zh-TW" dirty="0"/>
              <a:t>, J. Electron </a:t>
            </a:r>
            <a:r>
              <a:rPr lang="en-US" altLang="zh-TW" dirty="0" err="1"/>
              <a:t>Spectrosc</a:t>
            </a:r>
            <a:r>
              <a:rPr lang="en-US" altLang="zh-TW" dirty="0"/>
              <a:t>. </a:t>
            </a:r>
            <a:r>
              <a:rPr lang="en-US" altLang="zh-TW" dirty="0" err="1"/>
              <a:t>Relat</a:t>
            </a:r>
            <a:r>
              <a:rPr lang="en-US" altLang="zh-TW" dirty="0"/>
              <a:t>. Phenom. 123 (2002) 265.</a:t>
            </a:r>
          </a:p>
          <a:p>
            <a:r>
              <a:rPr lang="en-US" altLang="zh-TW" dirty="0"/>
              <a:t>[20] I.H. Suzuki, N. Saito, J. Electron </a:t>
            </a:r>
            <a:r>
              <a:rPr lang="en-US" altLang="zh-TW" dirty="0" err="1"/>
              <a:t>Spectrosc</a:t>
            </a:r>
            <a:r>
              <a:rPr lang="en-US" altLang="zh-TW" dirty="0"/>
              <a:t>. </a:t>
            </a:r>
            <a:r>
              <a:rPr lang="en-US" altLang="zh-TW" dirty="0" err="1"/>
              <a:t>Relat</a:t>
            </a:r>
            <a:r>
              <a:rPr lang="en-US" altLang="zh-TW" dirty="0"/>
              <a:t>. Phenom. 129 (2003) 71.</a:t>
            </a:r>
          </a:p>
          <a:p>
            <a:r>
              <a:rPr lang="en-US" altLang="zh-TW" dirty="0"/>
              <a:t>[21] L. Zheng, M. Cui, Y. Zhao, J. Zhao, K. Chen, J. Electron </a:t>
            </a:r>
            <a:r>
              <a:rPr lang="en-US" altLang="zh-TW" dirty="0" err="1"/>
              <a:t>Spectrosc</a:t>
            </a:r>
            <a:r>
              <a:rPr lang="en-US" altLang="zh-TW" dirty="0"/>
              <a:t>. </a:t>
            </a:r>
            <a:r>
              <a:rPr lang="en-US" altLang="zh-TW" dirty="0" err="1"/>
              <a:t>Relat</a:t>
            </a:r>
            <a:r>
              <a:rPr lang="en-US" altLang="zh-TW" dirty="0"/>
              <a:t>. Phenom. 152</a:t>
            </a:r>
          </a:p>
          <a:p>
            <a:r>
              <a:rPr lang="en-US" altLang="zh-TW" dirty="0"/>
              <a:t>(2006) 143.</a:t>
            </a:r>
          </a:p>
          <a:p>
            <a:r>
              <a:rPr lang="en-US" altLang="zh-TW" dirty="0"/>
              <a:t>[22] A. M. </a:t>
            </a:r>
            <a:r>
              <a:rPr lang="en-US" altLang="zh-TW" dirty="0" err="1"/>
              <a:t>Serenelli</a:t>
            </a:r>
            <a:r>
              <a:rPr lang="en-US" altLang="zh-TW" dirty="0"/>
              <a:t>, W. C. </a:t>
            </a:r>
            <a:r>
              <a:rPr lang="en-US" altLang="zh-TW" dirty="0" err="1"/>
              <a:t>Haxton</a:t>
            </a:r>
            <a:r>
              <a:rPr lang="en-US" altLang="zh-TW" dirty="0"/>
              <a:t> and C. Pena-</a:t>
            </a:r>
            <a:r>
              <a:rPr lang="en-US" altLang="zh-TW" dirty="0" err="1"/>
              <a:t>Garay</a:t>
            </a:r>
            <a:r>
              <a:rPr lang="en-US" altLang="zh-TW" dirty="0"/>
              <a:t>, </a:t>
            </a:r>
            <a:r>
              <a:rPr lang="en-US" altLang="zh-TW" dirty="0" err="1"/>
              <a:t>Astrophys</a:t>
            </a:r>
            <a:r>
              <a:rPr lang="en-US" altLang="zh-TW" dirty="0"/>
              <a:t>. J. 743, 24 (2011)</a:t>
            </a:r>
          </a:p>
          <a:p>
            <a:r>
              <a:rPr lang="en-US" altLang="zh-TW" dirty="0"/>
              <a:t>doi:10.1088/0004-637X/743/1/24 [arXiv:1104.1639 [astro-ph.SR]].</a:t>
            </a:r>
          </a:p>
          <a:p>
            <a:r>
              <a:rPr lang="en-US" altLang="zh-TW" dirty="0"/>
              <a:t>[23] E. G. </a:t>
            </a:r>
            <a:r>
              <a:rPr lang="en-US" altLang="zh-TW" dirty="0" err="1"/>
              <a:t>Adelberger</a:t>
            </a:r>
            <a:r>
              <a:rPr lang="en-US" altLang="zh-TW" dirty="0"/>
              <a:t> et al., Rev. Mod. Phys. 83, 195 (2011) doi:10.1103/RevModPhys.83.195</a:t>
            </a:r>
          </a:p>
          <a:p>
            <a:r>
              <a:rPr lang="en-US" altLang="zh-TW" dirty="0"/>
              <a:t>[arXiv:1004.2318 [</a:t>
            </a:r>
            <a:r>
              <a:rPr lang="en-US" altLang="zh-TW" dirty="0" err="1"/>
              <a:t>nucl</a:t>
            </a:r>
            <a:r>
              <a:rPr lang="en-US" altLang="zh-TW" dirty="0"/>
              <a:t>-ex]].</a:t>
            </a:r>
          </a:p>
          <a:p>
            <a:r>
              <a:rPr lang="en-US" altLang="zh-TW" dirty="0"/>
              <a:t>[24] J. N. </a:t>
            </a:r>
            <a:r>
              <a:rPr lang="en-US" altLang="zh-TW" dirty="0" err="1"/>
              <a:t>Bahcall</a:t>
            </a:r>
            <a:r>
              <a:rPr lang="en-US" altLang="zh-TW" dirty="0"/>
              <a:t>, Phys. Rev. C 56, 3391 (1997) doi:10.1103/PhysRevC.56.3391 [hep-</a:t>
            </a:r>
            <a:r>
              <a:rPr lang="en-US" altLang="zh-TW" dirty="0" err="1"/>
              <a:t>ph</a:t>
            </a:r>
            <a:r>
              <a:rPr lang="en-US" altLang="zh-TW" dirty="0"/>
              <a:t>/9710491].</a:t>
            </a:r>
          </a:p>
          <a:p>
            <a:r>
              <a:rPr lang="en-US" altLang="zh-TW" dirty="0"/>
              <a:t>[25] J. N. </a:t>
            </a:r>
            <a:r>
              <a:rPr lang="en-US" altLang="zh-TW" dirty="0" err="1"/>
              <a:t>Bahcall</a:t>
            </a:r>
            <a:r>
              <a:rPr lang="en-US" altLang="zh-TW" dirty="0"/>
              <a:t> and C. Pena-</a:t>
            </a:r>
            <a:r>
              <a:rPr lang="en-US" altLang="zh-TW" dirty="0" err="1"/>
              <a:t>Garay</a:t>
            </a:r>
            <a:r>
              <a:rPr lang="en-US" altLang="zh-TW" dirty="0"/>
              <a:t>, New J. Phys. 6, 63 (2004) doi:10.1088/1367-2630/6/1/063</a:t>
            </a:r>
          </a:p>
          <a:p>
            <a:r>
              <a:rPr lang="en-US" altLang="zh-TW" dirty="0"/>
              <a:t>[hep-</a:t>
            </a:r>
            <a:r>
              <a:rPr lang="en-US" altLang="zh-TW" dirty="0" err="1"/>
              <a:t>ph</a:t>
            </a:r>
            <a:r>
              <a:rPr lang="en-US" altLang="zh-TW" dirty="0"/>
              <a:t>/0404061].</a:t>
            </a:r>
          </a:p>
          <a:p>
            <a:r>
              <a:rPr lang="en-US" altLang="zh-TW" dirty="0"/>
              <a:t>[26] K. A. Olive et al. [Particle Data Group], Chin. Phys. C 38, 090001 (2014). doi:10.1088/1674</a:t>
            </a:r>
          </a:p>
          <a:p>
            <a:r>
              <a:rPr lang="en-US" altLang="zh-TW" dirty="0"/>
              <a:t>1137/38/9/090001</a:t>
            </a:r>
          </a:p>
          <a:p>
            <a:r>
              <a:rPr lang="en-US" altLang="zh-TW" dirty="0"/>
              <a:t>[27] A. M. </a:t>
            </a:r>
            <a:r>
              <a:rPr lang="en-US" altLang="zh-TW" dirty="0" err="1"/>
              <a:t>Serenelli</a:t>
            </a:r>
            <a:r>
              <a:rPr lang="en-US" altLang="zh-TW" dirty="0"/>
              <a:t>, W. C. </a:t>
            </a:r>
            <a:r>
              <a:rPr lang="en-US" altLang="zh-TW" dirty="0" err="1"/>
              <a:t>Haxton</a:t>
            </a:r>
            <a:r>
              <a:rPr lang="en-US" altLang="zh-TW" dirty="0"/>
              <a:t>, and C. Pena-</a:t>
            </a:r>
            <a:r>
              <a:rPr lang="en-US" altLang="zh-TW" dirty="0" err="1"/>
              <a:t>Garay</a:t>
            </a:r>
            <a:r>
              <a:rPr lang="en-US" altLang="zh-TW" dirty="0"/>
              <a:t>, </a:t>
            </a:r>
            <a:r>
              <a:rPr lang="en-US" altLang="zh-TW" dirty="0" err="1"/>
              <a:t>Astrophys</a:t>
            </a:r>
            <a:r>
              <a:rPr lang="en-US" altLang="zh-TW" dirty="0"/>
              <a:t>. J. 743, 24 (2011),</a:t>
            </a:r>
          </a:p>
          <a:p>
            <a:r>
              <a:rPr lang="en-US" altLang="zh-TW" dirty="0"/>
              <a:t>arXiv:1104.1639 [astro-ph.SR].</a:t>
            </a:r>
          </a:p>
          <a:p>
            <a:r>
              <a:rPr lang="en-US" altLang="zh-TW" dirty="0"/>
              <a:t>[28] E. G. </a:t>
            </a:r>
            <a:r>
              <a:rPr lang="en-US" altLang="zh-TW" dirty="0" err="1"/>
              <a:t>Adelberger</a:t>
            </a:r>
            <a:r>
              <a:rPr lang="en-US" altLang="zh-TW" dirty="0"/>
              <a:t> et al., Rev. Mod. Phys. 83, 195 (2011), arXiv:1004.2318 [</a:t>
            </a:r>
            <a:r>
              <a:rPr lang="en-US" altLang="zh-TW" dirty="0" err="1"/>
              <a:t>nucl</a:t>
            </a:r>
            <a:r>
              <a:rPr lang="en-US" altLang="zh-TW" dirty="0"/>
              <a:t>-ex].</a:t>
            </a:r>
          </a:p>
          <a:p>
            <a:r>
              <a:rPr lang="en-US" altLang="zh-TW" dirty="0"/>
              <a:t>[29] J. N. </a:t>
            </a:r>
            <a:r>
              <a:rPr lang="en-US" altLang="zh-TW" dirty="0" err="1"/>
              <a:t>Bahcall</a:t>
            </a:r>
            <a:r>
              <a:rPr lang="en-US" altLang="zh-TW" dirty="0"/>
              <a:t>, A. M. </a:t>
            </a:r>
            <a:r>
              <a:rPr lang="en-US" altLang="zh-TW" dirty="0" err="1"/>
              <a:t>Serenelli</a:t>
            </a:r>
            <a:r>
              <a:rPr lang="en-US" altLang="zh-TW" dirty="0"/>
              <a:t>, and S. </a:t>
            </a:r>
            <a:r>
              <a:rPr lang="en-US" altLang="zh-TW" dirty="0" err="1"/>
              <a:t>Basu</a:t>
            </a:r>
            <a:r>
              <a:rPr lang="en-US" altLang="zh-TW" dirty="0"/>
              <a:t>, </a:t>
            </a:r>
            <a:r>
              <a:rPr lang="en-US" altLang="zh-TW" dirty="0" err="1"/>
              <a:t>Astrophys</a:t>
            </a:r>
            <a:r>
              <a:rPr lang="en-US" altLang="zh-TW" dirty="0"/>
              <a:t>. J. 621, L85 (2005), </a:t>
            </a:r>
            <a:r>
              <a:rPr lang="en-US" altLang="zh-TW" dirty="0" err="1"/>
              <a:t>arXiv:astro</a:t>
            </a:r>
            <a:endParaRPr lang="en-US" altLang="zh-TW" dirty="0"/>
          </a:p>
          <a:p>
            <a:r>
              <a:rPr lang="en-US" altLang="zh-TW" dirty="0" err="1"/>
              <a:t>ph</a:t>
            </a:r>
            <a:r>
              <a:rPr lang="en-US" altLang="zh-TW" dirty="0"/>
              <a:t>/0412440 [</a:t>
            </a:r>
            <a:r>
              <a:rPr lang="en-US" altLang="zh-TW" dirty="0" err="1"/>
              <a:t>astro-ph</a:t>
            </a:r>
            <a:r>
              <a:rPr lang="en-US" altLang="zh-TW" dirty="0"/>
              <a:t>].</a:t>
            </a:r>
          </a:p>
          <a:p>
            <a:r>
              <a:rPr lang="en-US" altLang="zh-TW" dirty="0"/>
              <a:t>[30] M. B. Voloshin, Phys. Rev. Lett. 105, 201801 (2010), erratum: ibid. 106, 059901 (2011).</a:t>
            </a:r>
          </a:p>
          <a:p>
            <a:r>
              <a:rPr lang="en-US" altLang="zh-TW" dirty="0"/>
              <a:t>10</a:t>
            </a:r>
          </a:p>
          <a:p>
            <a:r>
              <a:rPr lang="en-US" altLang="zh-TW" dirty="0"/>
              <a:t>[31] K. A. </a:t>
            </a:r>
            <a:r>
              <a:rPr lang="en-US" altLang="zh-TW" dirty="0" err="1"/>
              <a:t>Kouzakov</a:t>
            </a:r>
            <a:r>
              <a:rPr lang="en-US" altLang="zh-TW" dirty="0"/>
              <a:t> and A. I. </a:t>
            </a:r>
            <a:r>
              <a:rPr lang="en-US" altLang="zh-TW" dirty="0" err="1"/>
              <a:t>Studenikin</a:t>
            </a:r>
            <a:r>
              <a:rPr lang="en-US" altLang="zh-TW" dirty="0"/>
              <a:t>, Phys. Lett. B 696, 252 (2011).</a:t>
            </a:r>
          </a:p>
          <a:p>
            <a:r>
              <a:rPr lang="en-US" altLang="zh-TW" dirty="0"/>
              <a:t>[32] K. A. </a:t>
            </a:r>
            <a:r>
              <a:rPr lang="en-US" altLang="zh-TW" dirty="0" err="1"/>
              <a:t>Kouzakov</a:t>
            </a:r>
            <a:r>
              <a:rPr lang="en-US" altLang="zh-TW" dirty="0"/>
              <a:t>, A. I. </a:t>
            </a:r>
            <a:r>
              <a:rPr lang="en-US" altLang="zh-TW" dirty="0" err="1"/>
              <a:t>Studenikin</a:t>
            </a:r>
            <a:r>
              <a:rPr lang="en-US" altLang="zh-TW" dirty="0"/>
              <a:t>, and M. B. Voloshin, Phys. Rev. D 83, 113001 (2011).</a:t>
            </a:r>
          </a:p>
          <a:p>
            <a:r>
              <a:rPr lang="en-US" altLang="zh-TW" dirty="0"/>
              <a:t>[33] V. B. </a:t>
            </a:r>
            <a:r>
              <a:rPr lang="en-US" altLang="zh-TW" dirty="0" err="1"/>
              <a:t>Brudanin</a:t>
            </a:r>
            <a:r>
              <a:rPr lang="en-US" altLang="zh-TW" dirty="0"/>
              <a:t>, D. V. Medvedev, A. S. </a:t>
            </a:r>
            <a:r>
              <a:rPr lang="en-US" altLang="zh-TW" dirty="0" err="1"/>
              <a:t>Starostin</a:t>
            </a:r>
            <a:r>
              <a:rPr lang="en-US" altLang="zh-TW" dirty="0"/>
              <a:t> , A. I. </a:t>
            </a:r>
            <a:r>
              <a:rPr lang="en-US" altLang="zh-TW" dirty="0" err="1"/>
              <a:t>Studenikin</a:t>
            </a:r>
            <a:r>
              <a:rPr lang="en-US" altLang="zh-TW" dirty="0"/>
              <a:t>, </a:t>
            </a:r>
            <a:r>
              <a:rPr lang="en-US" altLang="zh-TW" dirty="0" err="1"/>
              <a:t>Nucl</a:t>
            </a:r>
            <a:r>
              <a:rPr lang="en-US" altLang="zh-TW" dirty="0"/>
              <a:t>. Part. Phys. Proc.,</a:t>
            </a:r>
          </a:p>
          <a:p>
            <a:r>
              <a:rPr lang="en-US" altLang="zh-TW" dirty="0"/>
              <a:t>273275, 2605-2608 (2016).</a:t>
            </a:r>
          </a:p>
          <a:p>
            <a:r>
              <a:rPr lang="en-US" altLang="zh-TW" dirty="0"/>
              <a:t>[34] J. Angle, et al. (XENON Collaboration), Phys. Rev. D 80, 115005 (2009)</a:t>
            </a:r>
          </a:p>
          <a:p>
            <a:r>
              <a:rPr lang="en-US" altLang="zh-TW" dirty="0"/>
              <a:t>[35] S. Kerman et al. [TEXONO Collaboration], Phys. Rev. D 93, no. 11, 113006 (2016)</a:t>
            </a:r>
          </a:p>
          <a:p>
            <a:r>
              <a:rPr lang="en-US" altLang="zh-TW" dirty="0"/>
              <a:t>doi:10.1103/PhysRevD.93.113006 [arXiv:1603.08786 [hep-</a:t>
            </a:r>
            <a:r>
              <a:rPr lang="en-US" altLang="zh-TW" dirty="0" err="1"/>
              <a:t>ph</a:t>
            </a:r>
            <a:r>
              <a:rPr lang="en-US" altLang="zh-TW" dirty="0"/>
              <a:t>]].</a:t>
            </a:r>
          </a:p>
          <a:p>
            <a:endParaRPr lang="zh-TW" alt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E6BDCBFB-E7BF-4EB0-9612-687E86DB0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38E98-909B-403B-A42D-1002A05E7CEE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12584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EA76A07-9B9C-40E9-B2EB-79F0FDF7C2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6554A4D4-07AC-49A7-A1A3-2357ADB8C0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b="1" dirty="0"/>
              <a:t>Introduction</a:t>
            </a:r>
          </a:p>
          <a:p>
            <a:pPr lvl="1"/>
            <a:r>
              <a:rPr lang="en-US" altLang="zh-TW" dirty="0"/>
              <a:t>Motivation (neutrino physics &amp; DM xenon detector)</a:t>
            </a:r>
          </a:p>
          <a:p>
            <a:r>
              <a:rPr lang="en-US" altLang="zh-TW" b="1" dirty="0"/>
              <a:t>Formalism</a:t>
            </a:r>
          </a:p>
          <a:p>
            <a:pPr lvl="1"/>
            <a:r>
              <a:rPr lang="en-US" altLang="zh-TW" dirty="0"/>
              <a:t>Ab initio atomic calculation</a:t>
            </a:r>
          </a:p>
          <a:p>
            <a:r>
              <a:rPr lang="en-US" altLang="zh-TW" b="1" dirty="0"/>
              <a:t>Results</a:t>
            </a:r>
          </a:p>
          <a:p>
            <a:pPr lvl="1"/>
            <a:r>
              <a:rPr lang="en-US" altLang="zh-TW" dirty="0"/>
              <a:t>Differential cross section</a:t>
            </a:r>
          </a:p>
          <a:p>
            <a:pPr lvl="1"/>
            <a:r>
              <a:rPr lang="en-US" altLang="zh-TW" dirty="0"/>
              <a:t>Constraining values</a:t>
            </a:r>
          </a:p>
          <a:p>
            <a:r>
              <a:rPr lang="en-US" altLang="zh-TW" b="1" dirty="0"/>
              <a:t>Summary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CEA325E8-CC16-46A1-9CA6-85A224ED3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38E98-909B-403B-A42D-1002A05E7CEE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65758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678055A-6C61-401A-BFBE-A0D3D6D1F8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FD3A91FF-6E12-4F13-B7CE-C3011944DD9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altLang="zh-TW" dirty="0"/>
                  <a:t>Exotic neutrino EM properties beyond SM</a:t>
                </a:r>
              </a:p>
              <a:p>
                <a:pPr lvl="1"/>
                <a:r>
                  <a:rPr lang="en-US" altLang="zh-TW" sz="2000" dirty="0"/>
                  <a:t>What if neutrinos are millicharged? </a:t>
                </a:r>
              </a:p>
              <a:p>
                <a:pPr lvl="1"/>
                <a:r>
                  <a:rPr lang="en-US" altLang="zh-TW" sz="2000" dirty="0"/>
                  <a:t>Experimental upper limits of neutrino magnetic moment &gt;&gt; theoretical prediction</a:t>
                </a:r>
              </a:p>
              <a:p>
                <a:r>
                  <a:rPr lang="en-US" altLang="zh-TW" b="1" dirty="0"/>
                  <a:t>New physics</a:t>
                </a:r>
              </a:p>
              <a:p>
                <a:endParaRPr lang="en-US" altLang="zh-TW" dirty="0"/>
              </a:p>
              <a:p>
                <a:r>
                  <a:rPr lang="en-US" altLang="zh-TW" dirty="0"/>
                  <a:t>Connection between dark matter search and neutrino physics</a:t>
                </a:r>
              </a:p>
              <a:p>
                <a:pPr marL="914400" lvl="1" indent="-457200">
                  <a:buAutoNum type="arabicPeriod"/>
                </a:pPr>
                <a:r>
                  <a:rPr lang="en-US" altLang="zh-TW" sz="2000" dirty="0"/>
                  <a:t>Removal of the neutrino background in WIMP detection</a:t>
                </a:r>
              </a:p>
              <a:p>
                <a:pPr marL="914400" lvl="1" indent="-457200">
                  <a:buAutoNum type="arabicPeriod"/>
                </a:pPr>
                <a:r>
                  <a:rPr lang="en-US" altLang="zh-TW" sz="2000" dirty="0"/>
                  <a:t>WIMP xenon detector </a:t>
                </a:r>
                <a14:m>
                  <m:oMath xmlns:m="http://schemas.openxmlformats.org/officeDocument/2006/math">
                    <m:r>
                      <a:rPr lang="en-US" altLang="zh-TW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altLang="zh-TW" sz="2000" dirty="0"/>
                  <a:t> neutrino detector!</a:t>
                </a:r>
              </a:p>
              <a:p>
                <a:r>
                  <a:rPr lang="en-US" altLang="zh-TW" dirty="0"/>
                  <a:t>Advantages:</a:t>
                </a:r>
              </a:p>
              <a:p>
                <a:pPr lvl="1"/>
                <a:r>
                  <a:rPr lang="en-US" altLang="zh-TW" sz="2000" dirty="0"/>
                  <a:t>Xenon detectors’ ability to scale up</a:t>
                </a:r>
              </a:p>
              <a:p>
                <a:pPr lvl="1"/>
                <a:r>
                  <a:rPr lang="en-US" altLang="zh-TW" sz="2000" dirty="0"/>
                  <a:t>No extra setup needed</a:t>
                </a:r>
              </a:p>
              <a:p>
                <a:endParaRPr lang="en-US" altLang="zh-TW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FD3A91FF-6E12-4F13-B7CE-C3011944DD9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250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85523D41-F9A3-4A98-AD2D-9A50A95FAFDC}"/>
                  </a:ext>
                </a:extLst>
              </p:cNvPr>
              <p:cNvSpPr txBox="1"/>
              <p:nvPr/>
            </p:nvSpPr>
            <p:spPr>
              <a:xfrm>
                <a:off x="3151579" y="3059668"/>
                <a:ext cx="2840842" cy="369332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→</m:t>
                      </m:r>
                      <m:r>
                        <a:rPr lang="zh-TW" altLang="en-US" sz="2400" i="1">
                          <a:latin typeface="Cambria Math" panose="02040503050406030204" pitchFamily="18" charset="0"/>
                        </a:rPr>
                        <m:t>𝜈</m:t>
                      </m:r>
                      <m:r>
                        <a:rPr lang="en-US" altLang="zh-TW" sz="2400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</m:sup>
                      </m:sSup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85523D41-F9A3-4A98-AD2D-9A50A95FAF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1579" y="3059668"/>
                <a:ext cx="2840842" cy="369332"/>
              </a:xfrm>
              <a:prstGeom prst="rect">
                <a:avLst/>
              </a:prstGeom>
              <a:blipFill>
                <a:blip r:embed="rId3"/>
                <a:stretch>
                  <a:fillRect l="-637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>
            <a:extLst>
              <a:ext uri="{FF2B5EF4-FFF2-40B4-BE49-F238E27FC236}">
                <a16:creationId xmlns:a16="http://schemas.microsoft.com/office/drawing/2014/main" id="{6BF3BDAD-5456-41BB-88F4-CEBBE1AE4B94}"/>
              </a:ext>
            </a:extLst>
          </p:cNvPr>
          <p:cNvSpPr/>
          <p:nvPr/>
        </p:nvSpPr>
        <p:spPr>
          <a:xfrm>
            <a:off x="4422710" y="6157839"/>
            <a:ext cx="47212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M. Tanabashi et al. (Particle Data Group), Phys. Rev. D 98, 030001 (2018)</a:t>
            </a:r>
            <a:endParaRPr lang="en-US" altLang="zh-TW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A. G. Beda et al., Phys. Part. </a:t>
            </a:r>
            <a:r>
              <a:rPr lang="en-US" altLang="zh-TW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Nucl</a:t>
            </a: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Lett. 10, 139 (2013).</a:t>
            </a:r>
          </a:p>
          <a:p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J. </a:t>
            </a:r>
            <a:r>
              <a:rPr lang="en-US" altLang="zh-TW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Billard</a:t>
            </a: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et al., Phys. Rev. D 89, 023524 (2014), arXiv:1307.5458 [hep-</a:t>
            </a:r>
            <a:r>
              <a:rPr lang="en-US" altLang="zh-TW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ph</a:t>
            </a: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].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0D424338-8535-44CC-865D-4E58E6408C43}"/>
              </a:ext>
            </a:extLst>
          </p:cNvPr>
          <p:cNvSpPr txBox="1"/>
          <p:nvPr/>
        </p:nvSpPr>
        <p:spPr>
          <a:xfrm>
            <a:off x="5766318" y="5442277"/>
            <a:ext cx="26019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400" b="1" dirty="0">
                <a:solidFill>
                  <a:srgbClr val="0000FF"/>
                </a:solidFill>
              </a:rPr>
              <a:t>Better constraints?</a:t>
            </a:r>
            <a:endParaRPr lang="zh-TW" altLang="en-US" sz="2400" b="1" dirty="0">
              <a:solidFill>
                <a:srgbClr val="0000FF"/>
              </a:solidFill>
            </a:endParaRPr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B93D3D3-064B-4AE6-B072-5A6EF844A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38E98-909B-403B-A42D-1002A05E7CEE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80871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5A626BE-7C63-4A8D-A82A-7C6457E62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Formalism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436D324-89C2-4081-B3E2-A21754CF96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r>
              <a:rPr lang="en-US" altLang="zh-TW" dirty="0"/>
              <a:t>The associated EM current: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Constraining </a:t>
            </a:r>
            <a:r>
              <a:rPr lang="en-US" altLang="zh-TW" dirty="0" err="1">
                <a:solidFill>
                  <a:srgbClr val="00B050"/>
                </a:solidFill>
              </a:rPr>
              <a:t>millicharge</a:t>
            </a:r>
            <a:r>
              <a:rPr lang="en-US" altLang="zh-TW" dirty="0">
                <a:solidFill>
                  <a:srgbClr val="00B050"/>
                </a:solidFill>
              </a:rPr>
              <a:t> </a:t>
            </a:r>
            <a:r>
              <a:rPr lang="en-US" altLang="zh-TW" dirty="0"/>
              <a:t>&amp;</a:t>
            </a:r>
            <a:r>
              <a:rPr lang="en-US" altLang="zh-TW" dirty="0">
                <a:solidFill>
                  <a:srgbClr val="00B050"/>
                </a:solidFill>
              </a:rPr>
              <a:t> </a:t>
            </a:r>
            <a:r>
              <a:rPr lang="en-US" altLang="zh-TW" dirty="0">
                <a:solidFill>
                  <a:srgbClr val="0070C0"/>
                </a:solidFill>
              </a:rPr>
              <a:t>magnetic moment</a:t>
            </a:r>
            <a:r>
              <a:rPr lang="en-US" altLang="zh-TW" dirty="0"/>
              <a:t> interaction</a:t>
            </a:r>
            <a:endParaRPr lang="zh-TW" altLang="en-US" dirty="0"/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726F2E5D-8602-4A5F-9EFE-A43F2F4DDDF1}"/>
              </a:ext>
            </a:extLst>
          </p:cNvPr>
          <p:cNvGrpSpPr/>
          <p:nvPr/>
        </p:nvGrpSpPr>
        <p:grpSpPr>
          <a:xfrm>
            <a:off x="1399369" y="2617237"/>
            <a:ext cx="6529031" cy="663708"/>
            <a:chOff x="1399369" y="2122714"/>
            <a:chExt cx="6529031" cy="663708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" name="文字方塊 3">
                  <a:extLst>
                    <a:ext uri="{FF2B5EF4-FFF2-40B4-BE49-F238E27FC236}">
                      <a16:creationId xmlns:a16="http://schemas.microsoft.com/office/drawing/2014/main" id="{A7E9B129-9EC8-4A21-BA5E-659F67142071}"/>
                    </a:ext>
                  </a:extLst>
                </p:cNvPr>
                <p:cNvSpPr txBox="1"/>
                <p:nvPr/>
              </p:nvSpPr>
              <p:spPr>
                <a:xfrm>
                  <a:off x="1399369" y="2122714"/>
                  <a:ext cx="6529031" cy="66370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e>
                          <m:sub>
                            <m:r>
                              <a:rPr lang="zh-TW" altLang="en-US" b="0" i="1" smtClean="0">
                                <a:latin typeface="Cambria Math" panose="02040503050406030204" pitchFamily="18" charset="0"/>
                              </a:rPr>
                              <m:t>𝜇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TW" altLang="en-US" b="0" i="1" smtClean="0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</m:d>
                          </m:sup>
                        </m:sSubSup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acc>
                          <m:accPr>
                            <m:chr m:val="̅"/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zh-TW" altLang="en-US" b="0" i="1" smtClean="0">
                                <a:latin typeface="Cambria Math" panose="02040503050406030204" pitchFamily="18" charset="0"/>
                              </a:rPr>
                              <m:t>𝜈</m:t>
                            </m:r>
                          </m:e>
                        </m:acc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eqArr>
                              <m:eqArr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sSub>
                                  <m:sSubPr>
                                    <m:ctrlPr>
                                      <a:rPr lang="en-US" altLang="zh-TW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solidFill>
                                          <a:srgbClr val="00B05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p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  <m:sSub>
                                  <m:sSub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b="0" i="1" smtClean="0">
                                        <a:latin typeface="Cambria Math" panose="02040503050406030204" pitchFamily="18" charset="0"/>
                                      </a:rPr>
                                      <m:t>𝛾</m:t>
                                    </m:r>
                                  </m:e>
                                  <m:sub>
                                    <m:r>
                                      <a:rPr lang="zh-TW" altLang="en-US" b="0" i="1" smtClean="0">
                                        <a:latin typeface="Cambria Math" panose="02040503050406030204" pitchFamily="18" charset="0"/>
                                      </a:rPr>
                                      <m:t>𝜇</m:t>
                                    </m:r>
                                  </m:sub>
                                </m:s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TW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altLang="zh-TW" b="0" i="1" smtClean="0">
                                            <a:solidFill>
                                              <a:srgbClr val="0070C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𝑞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sSub>
                                      <m:sSubPr>
                                        <m:ctrlP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𝑞</m:t>
                                            </m:r>
                                          </m:e>
                                          <m:sup>
                                            <m:r>
                                              <a:rPr lang="en-US" altLang="zh-TW" i="1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  <m:sSub>
                                      <m:sSubPr>
                                        <m:ctrlPr>
                                          <a:rPr lang="en-US" altLang="zh-TW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TW" altLang="en-US" i="1" smtClean="0">
                                            <a:latin typeface="Cambria Math" panose="02040503050406030204" pitchFamily="18" charset="0"/>
                                          </a:rPr>
                                          <m:t>𝛾</m:t>
                                        </m:r>
                                      </m:e>
                                      <m:sub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sub>
                                    </m:sSub>
                                  </m:e>
                                </m:d>
                                <m:sSub>
                                  <m:sSub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b="0" i="1" smtClean="0">
                                        <a:latin typeface="Cambria Math" panose="02040503050406030204" pitchFamily="18" charset="0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a:rPr lang="zh-TW" altLang="en-US" b="0" i="1" smtClean="0">
                                        <a:latin typeface="Cambria Math" panose="02040503050406030204" pitchFamily="18" charset="0"/>
                                      </a:rPr>
                                      <m:t>𝜇𝜈</m:t>
                                    </m:r>
                                  </m:sub>
                                </m:sSub>
                                <m:sSup>
                                  <m:sSup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</m:e>
                                  <m:sup>
                                    <m:r>
                                      <a:rPr lang="zh-TW" altLang="en-US" b="0" i="1" smtClean="0">
                                        <a:latin typeface="Cambria Math" panose="02040503050406030204" pitchFamily="18" charset="0"/>
                                      </a:rPr>
                                      <m:t>𝜈</m:t>
                                    </m:r>
                                  </m:sup>
                                </m:sSup>
                              </m:e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𝐹</m:t>
                                    </m:r>
                                  </m:e>
                                  <m:sub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p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  <m:d>
                                  <m:dPr>
                                    <m:ctrlPr>
                                      <a:rPr lang="en-US" altLang="zh-TW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p>
                                        <m:r>
                                          <a:rPr lang="en-US" altLang="zh-TW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sSub>
                                      <m:sSubPr>
                                        <m:ctrlPr>
                                          <a:rPr lang="en-US" altLang="zh-TW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TW" altLang="en-US" i="1" smtClean="0">
                                            <a:latin typeface="Cambria Math" panose="02040503050406030204" pitchFamily="18" charset="0"/>
                                          </a:rPr>
                                          <m:t>𝛾</m:t>
                                        </m:r>
                                      </m:e>
                                      <m:sub>
                                        <m:r>
                                          <a:rPr lang="zh-TW" altLang="en-US" i="1" smtClean="0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sub>
                                    </m:sSub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  <m:t>𝑞</m:t>
                                    </m:r>
                                    <m:sSub>
                                      <m:sSubPr>
                                        <m:ctrlP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𝑞</m:t>
                                        </m:r>
                                      </m:e>
                                      <m:sub>
                                        <m:r>
                                          <a:rPr lang="zh-TW" altLang="en-US" b="0" i="1" smtClean="0">
                                            <a:latin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sub>
                                    </m:sSub>
                                  </m:e>
                                </m:d>
                                <m:d>
                                  <m:dPr>
                                    <m:ctrlPr>
                                      <a:rPr lang="en-US" altLang="zh-TW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TW" altLang="en-US" b="0" i="1" smtClean="0">
                                            <a:latin typeface="Cambria Math" panose="02040503050406030204" pitchFamily="18" charset="0"/>
                                          </a:rPr>
                                          <m:t>𝛾</m:t>
                                        </m:r>
                                      </m:e>
                                      <m:sub>
                                        <m:r>
                                          <a:rPr lang="en-US" altLang="zh-TW" b="0" i="1" smtClean="0">
                                            <a:latin typeface="Cambria Math" panose="02040503050406030204" pitchFamily="18" charset="0"/>
                                          </a:rPr>
                                          <m:t>5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eqArr>
                          </m:e>
                        </m:d>
                        <m:r>
                          <a:rPr lang="zh-TW" altLang="en-US" b="0" i="1" smtClean="0">
                            <a:latin typeface="Cambria Math" panose="02040503050406030204" pitchFamily="18" charset="0"/>
                          </a:rPr>
                          <m:t>𝜈</m:t>
                        </m:r>
                        <m:d>
                          <m:d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zh-TW" altLang="en-US" dirty="0"/>
                </a:p>
              </p:txBody>
            </p:sp>
          </mc:Choice>
          <mc:Fallback>
            <p:sp>
              <p:nvSpPr>
                <p:cNvPr id="4" name="文字方塊 3">
                  <a:extLst>
                    <a:ext uri="{FF2B5EF4-FFF2-40B4-BE49-F238E27FC236}">
                      <a16:creationId xmlns:a16="http://schemas.microsoft.com/office/drawing/2014/main" id="{A7E9B129-9EC8-4A21-BA5E-659F6714207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9369" y="2122714"/>
                  <a:ext cx="6529031" cy="663708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直線接點 5">
              <a:extLst>
                <a:ext uri="{FF2B5EF4-FFF2-40B4-BE49-F238E27FC236}">
                  <a16:creationId xmlns:a16="http://schemas.microsoft.com/office/drawing/2014/main" id="{A4AF1AF9-997B-4E87-9255-7CAAF5875DE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365102" y="2513984"/>
              <a:ext cx="139960" cy="22578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F8CCC818-2841-4982-9852-A4A6AB77B978}"/>
                  </a:ext>
                </a:extLst>
              </p:cNvPr>
              <p:cNvSpPr txBox="1"/>
              <p:nvPr/>
            </p:nvSpPr>
            <p:spPr>
              <a:xfrm>
                <a:off x="2696547" y="4433505"/>
                <a:ext cx="1140440" cy="29655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n-US" altLang="zh-TW" b="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altLang="zh-TW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zh-TW" altLang="en-US" dirty="0">
                  <a:solidFill>
                    <a:srgbClr val="00B050"/>
                  </a:solidFill>
                </a:endParaRPr>
              </a:p>
            </p:txBody>
          </p:sp>
        </mc:Choice>
        <mc:Fallback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F8CCC818-2841-4982-9852-A4A6AB77B9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6547" y="4433505"/>
                <a:ext cx="1140440" cy="296556"/>
              </a:xfrm>
              <a:prstGeom prst="rect">
                <a:avLst/>
              </a:prstGeom>
              <a:blipFill>
                <a:blip r:embed="rId3"/>
                <a:stretch>
                  <a:fillRect l="-4813" b="-2449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F0AD3649-BE54-4DB1-A10D-3598B7F22970}"/>
                  </a:ext>
                </a:extLst>
              </p:cNvPr>
              <p:cNvSpPr txBox="1"/>
              <p:nvPr/>
            </p:nvSpPr>
            <p:spPr>
              <a:xfrm>
                <a:off x="4769839" y="4408392"/>
                <a:ext cx="1134541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𝜇</m:t>
                          </m:r>
                        </m:e>
                        <m:sub>
                          <m:r>
                            <a:rPr lang="zh-TW" alt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𝜈</m:t>
                          </m:r>
                        </m:sub>
                      </m:sSub>
                      <m:r>
                        <a:rPr lang="en-US" altLang="zh-TW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zh-TW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en-US" altLang="zh-TW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zh-TW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zh-TW" altLang="en-US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F0AD3649-BE54-4DB1-A10D-3598B7F229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9839" y="4408392"/>
                <a:ext cx="1134541" cy="276999"/>
              </a:xfrm>
              <a:prstGeom prst="rect">
                <a:avLst/>
              </a:prstGeom>
              <a:blipFill>
                <a:blip r:embed="rId4"/>
                <a:stretch>
                  <a:fillRect l="-4278" b="-2173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矩形 10">
            <a:extLst>
              <a:ext uri="{FF2B5EF4-FFF2-40B4-BE49-F238E27FC236}">
                <a16:creationId xmlns:a16="http://schemas.microsoft.com/office/drawing/2014/main" id="{D9815CF7-6CB5-4E2B-B42C-E179397C90A0}"/>
              </a:ext>
            </a:extLst>
          </p:cNvPr>
          <p:cNvSpPr/>
          <p:nvPr/>
        </p:nvSpPr>
        <p:spPr>
          <a:xfrm>
            <a:off x="2857935" y="6176963"/>
            <a:ext cx="60928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J.-W. Chen, H.-C. Chi, K.-N. Huang, H.-B. Li, C.-P. Liu, L. Singh, H. T. Wong, C.-L. Wu, and C.-P. Wu, Phys. Rev. D 91, 013005 (2015), arXiv:1411.0574 [hep-ph].</a:t>
            </a: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DD92AABE-9812-417C-999E-74BA68FFD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38E98-909B-403B-A42D-1002A05E7CEE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908056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C3D0A28-23FB-4D36-B3DD-1D45CB779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Atomic calculation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073E33B-369E-47D8-95D4-36D89BF95A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Atomic effect become important</a:t>
            </a:r>
          </a:p>
          <a:p>
            <a:r>
              <a:rPr lang="en-US" altLang="zh-TW" dirty="0"/>
              <a:t>Ab initio method: </a:t>
            </a:r>
            <a:r>
              <a:rPr lang="en-US" altLang="zh-TW" dirty="0">
                <a:solidFill>
                  <a:srgbClr val="FF0000"/>
                </a:solidFill>
              </a:rPr>
              <a:t>R</a:t>
            </a:r>
            <a:r>
              <a:rPr lang="en-US" altLang="zh-TW" dirty="0"/>
              <a:t>elativistic </a:t>
            </a:r>
            <a:r>
              <a:rPr lang="en-US" altLang="zh-TW" dirty="0">
                <a:solidFill>
                  <a:srgbClr val="FF0000"/>
                </a:solidFill>
              </a:rPr>
              <a:t>R</a:t>
            </a:r>
            <a:r>
              <a:rPr lang="en-US" altLang="zh-TW" dirty="0"/>
              <a:t>andom </a:t>
            </a:r>
            <a:r>
              <a:rPr lang="en-US" altLang="zh-TW" dirty="0">
                <a:solidFill>
                  <a:srgbClr val="FF0000"/>
                </a:solidFill>
              </a:rPr>
              <a:t>P</a:t>
            </a:r>
            <a:r>
              <a:rPr lang="en-US" altLang="zh-TW" dirty="0"/>
              <a:t>hase </a:t>
            </a:r>
            <a:r>
              <a:rPr lang="en-US" altLang="zh-TW" dirty="0">
                <a:solidFill>
                  <a:srgbClr val="FF0000"/>
                </a:solidFill>
              </a:rPr>
              <a:t>A</a:t>
            </a:r>
            <a:r>
              <a:rPr lang="en-US" altLang="zh-TW" dirty="0"/>
              <a:t>pproximation, </a:t>
            </a:r>
            <a:r>
              <a:rPr lang="en-US" altLang="zh-TW" dirty="0">
                <a:solidFill>
                  <a:srgbClr val="FF0000"/>
                </a:solidFill>
              </a:rPr>
              <a:t>RRPA</a:t>
            </a:r>
            <a:r>
              <a:rPr lang="en-US" altLang="zh-TW" dirty="0"/>
              <a:t> (containing many body effect, e.g. 2 e</a:t>
            </a:r>
            <a:r>
              <a:rPr lang="en-US" altLang="zh-TW" baseline="30000" dirty="0"/>
              <a:t>-</a:t>
            </a:r>
            <a:r>
              <a:rPr lang="en-US" altLang="zh-TW" dirty="0"/>
              <a:t> correlation, and relativistic effect). </a:t>
            </a:r>
            <a:endParaRPr lang="zh-TW" altLang="en-US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0A87022B-5823-436F-8D30-9AFE7CB4C6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55" y="3309289"/>
            <a:ext cx="4665307" cy="3258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>
            <a:extLst>
              <a:ext uri="{FF2B5EF4-FFF2-40B4-BE49-F238E27FC236}">
                <a16:creationId xmlns:a16="http://schemas.microsoft.com/office/drawing/2014/main" id="{2FEDCD02-F8E1-4034-879A-0735CF3F49A2}"/>
              </a:ext>
            </a:extLst>
          </p:cNvPr>
          <p:cNvSpPr txBox="1"/>
          <p:nvPr/>
        </p:nvSpPr>
        <p:spPr>
          <a:xfrm>
            <a:off x="5566079" y="3301421"/>
            <a:ext cx="294927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000" dirty="0"/>
              <a:t>Benchmark calculation: </a:t>
            </a:r>
            <a:r>
              <a:rPr lang="en-US" altLang="zh-TW" sz="2000" dirty="0" err="1"/>
              <a:t>Xe</a:t>
            </a:r>
            <a:r>
              <a:rPr lang="en-US" altLang="zh-TW" sz="2000" dirty="0"/>
              <a:t> </a:t>
            </a:r>
            <a:r>
              <a:rPr lang="en-US" altLang="zh-TW" sz="2000" dirty="0" err="1"/>
              <a:t>photoabsorption</a:t>
            </a:r>
            <a:endParaRPr lang="en-US" altLang="zh-TW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000" dirty="0"/>
              <a:t>Error within 5%, good approximation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8259223F-9D16-455C-BAD6-2096CF4BD34C}"/>
              </a:ext>
            </a:extLst>
          </p:cNvPr>
          <p:cNvSpPr/>
          <p:nvPr/>
        </p:nvSpPr>
        <p:spPr>
          <a:xfrm>
            <a:off x="5566079" y="4859554"/>
            <a:ext cx="306124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J. B. West and J. Morton, At. Data </a:t>
            </a:r>
            <a:r>
              <a:rPr lang="en-US" altLang="zh-TW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Nucl</a:t>
            </a:r>
            <a:r>
              <a:rPr lang="en-US" altLang="zh-TW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Data Tables 22 (1978) 103.</a:t>
            </a:r>
          </a:p>
          <a:p>
            <a:r>
              <a:rPr lang="en-US" altLang="zh-TW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B. L. Henke, E. M. </a:t>
            </a:r>
            <a:r>
              <a:rPr lang="en-US" altLang="zh-TW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Gullikson</a:t>
            </a:r>
            <a:r>
              <a:rPr lang="en-US" altLang="zh-TW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J. C. Davis, At. Data </a:t>
            </a:r>
            <a:r>
              <a:rPr lang="en-US" altLang="zh-TW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Nucl</a:t>
            </a:r>
            <a:r>
              <a:rPr lang="en-US" altLang="zh-TW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Data Tables 54 (1993) 181.</a:t>
            </a:r>
          </a:p>
          <a:p>
            <a:r>
              <a:rPr lang="en-US" altLang="zh-TW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J. Samson, W. </a:t>
            </a:r>
            <a:r>
              <a:rPr lang="en-US" altLang="zh-TW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Stolte</a:t>
            </a:r>
            <a:r>
              <a:rPr lang="en-US" altLang="zh-TW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J. Electron </a:t>
            </a:r>
            <a:r>
              <a:rPr lang="en-US" altLang="zh-TW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Spectrosc</a:t>
            </a:r>
            <a:r>
              <a:rPr lang="en-US" altLang="zh-TW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n-US" altLang="zh-TW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Relat</a:t>
            </a:r>
            <a:r>
              <a:rPr lang="en-US" altLang="zh-TW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Phenom. 123 (2002) 265.</a:t>
            </a:r>
          </a:p>
          <a:p>
            <a:r>
              <a:rPr lang="en-US" altLang="zh-TW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I. H. Suzuki, N. Saito, J. Electron </a:t>
            </a:r>
            <a:r>
              <a:rPr lang="en-US" altLang="zh-TW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Spectrosc</a:t>
            </a:r>
            <a:r>
              <a:rPr lang="en-US" altLang="zh-TW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n-US" altLang="zh-TW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Relat</a:t>
            </a:r>
            <a:r>
              <a:rPr lang="en-US" altLang="zh-TW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Phenom. 129 (2003) 71.</a:t>
            </a:r>
          </a:p>
          <a:p>
            <a:r>
              <a:rPr lang="en-US" altLang="zh-TW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L. Zheng, M. Cui, Y. Zhao, J. Zhao, K. Chen, J. Electron </a:t>
            </a:r>
            <a:r>
              <a:rPr lang="en-US" altLang="zh-TW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Spectrosc</a:t>
            </a:r>
            <a:r>
              <a:rPr lang="en-US" altLang="zh-TW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</a:t>
            </a:r>
            <a:r>
              <a:rPr lang="en-US" altLang="zh-TW" sz="105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Relat</a:t>
            </a:r>
            <a:r>
              <a:rPr lang="en-US" altLang="zh-TW" sz="105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Phenom. 152 (2006) 143.</a:t>
            </a:r>
            <a:endParaRPr lang="zh-TW" altLang="en-US" sz="105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FBC95208-00A0-4BC8-9540-8BA1ECEF5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38E98-909B-403B-A42D-1002A05E7CEE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5389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867ED44-C3C2-40DC-8159-4CE11C82E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Event rates &amp; solar neutrino flux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322D2E6A-64ED-4DFC-9E24-B2B456F24C0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dirty="0"/>
                  <a:t>The total differential recoil rates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𝑑𝑁</m:t>
                        </m:r>
                      </m:num>
                      <m:den>
                        <m:r>
                          <a:rPr lang="en-US" altLang="zh-TW" sz="2000" i="1">
                            <a:latin typeface="Cambria Math" panose="02040503050406030204" pitchFamily="18" charset="0"/>
                          </a:rPr>
                          <m:t>𝑑𝑇</m:t>
                        </m:r>
                      </m:den>
                    </m:f>
                  </m:oMath>
                </a14:m>
                <a:r>
                  <a:rPr lang="en-US" altLang="zh-TW" dirty="0"/>
                  <a:t> is obtained by folding the diﬀerential cross section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zh-TW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d>
                          <m:d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  <m: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zh-TW" alt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𝜈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𝑑𝑇</m:t>
                        </m:r>
                      </m:den>
                    </m:f>
                  </m:oMath>
                </a14:m>
                <a:r>
                  <a:rPr lang="en-US" altLang="zh-TW" sz="2000" dirty="0"/>
                  <a:t> </a:t>
                </a:r>
                <a:r>
                  <a:rPr lang="en-US" altLang="zh-TW" dirty="0"/>
                  <a:t>with  the incident solar neutrino energy spectrum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r>
                          <a:rPr lang="zh-TW" alt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TW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zh-TW" alt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𝜈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US" altLang="zh-TW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zh-TW" alt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zh-TW" dirty="0"/>
                  <a:t>.</a:t>
                </a:r>
              </a:p>
              <a:p>
                <a:endParaRPr lang="en-US" altLang="zh-TW" dirty="0"/>
              </a:p>
              <a:p>
                <a:endParaRPr lang="en-US" altLang="zh-TW" dirty="0"/>
              </a:p>
              <a:p>
                <a:endParaRPr lang="en-US" altLang="zh-TW" dirty="0"/>
              </a:p>
              <a:p>
                <a:r>
                  <a:rPr lang="en-US" altLang="zh-TW" baseline="30000" dirty="0"/>
                  <a:t>7</a:t>
                </a:r>
                <a:r>
                  <a:rPr lang="en-US" altLang="zh-TW" dirty="0"/>
                  <a:t>Be neutrinos:</a:t>
                </a:r>
              </a:p>
              <a:p>
                <a:pPr marL="0" indent="0">
                  <a:buNone/>
                </a:pPr>
                <a:r>
                  <a:rPr lang="en-US" altLang="zh-TW" dirty="0"/>
                  <a:t> </a:t>
                </a:r>
              </a:p>
              <a:p>
                <a:r>
                  <a:rPr lang="en-US" altLang="zh-TW" dirty="0"/>
                  <a:t>PP neutrinos: </a:t>
                </a:r>
              </a:p>
              <a:p>
                <a:endParaRPr lang="en-US" altLang="zh-TW" dirty="0"/>
              </a:p>
              <a:p>
                <a:endParaRPr lang="en-US" altLang="zh-TW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322D2E6A-64ED-4DFC-9E24-B2B456F24C0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05" t="-131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BA764263-1524-4019-ABE8-AD1310479EC4}"/>
                  </a:ext>
                </a:extLst>
              </p:cNvPr>
              <p:cNvSpPr txBox="1"/>
              <p:nvPr/>
            </p:nvSpPr>
            <p:spPr>
              <a:xfrm>
                <a:off x="2171118" y="3022941"/>
                <a:ext cx="4801764" cy="7265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altLang="zh-TW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6.02</m:t>
                          </m:r>
                          <m:r>
                            <a:rPr lang="en-US" altLang="zh-TW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US" altLang="zh-TW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TW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altLang="zh-TW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29</m:t>
                              </m:r>
                            </m:sup>
                          </m:sSup>
                        </m:num>
                        <m:den>
                          <m:sSub>
                            <m:sSubPr>
                              <m:ctrlPr>
                                <a:rPr lang="en-US" altLang="zh-TW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altLang="zh-TW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𝑥𝑒𝑛𝑜𝑛</m:t>
                              </m:r>
                            </m:sub>
                          </m:sSub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altLang="zh-TW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𝑡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nary>
                        <m:naryPr>
                          <m:limLoc m:val="undOvr"/>
                          <m:subHide m:val="on"/>
                          <m:supHide m:val="on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zh-TW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  <m:f>
                            <m:f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zh-TW" alt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  <m:d>
                                <m:dPr>
                                  <m:ctrlP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𝑇</m:t>
                                  </m:r>
                                  <m:r>
                                    <a:rPr lang="en-US" altLang="zh-TW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zh-TW" alt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𝜈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𝑑𝑇</m:t>
                              </m:r>
                            </m:den>
                          </m:f>
                          <m:f>
                            <m:fPr>
                              <m:ctrlPr>
                                <a:rPr lang="en-US" altLang="zh-TW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zh-TW" alt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  <m:d>
                                <m:dPr>
                                  <m:ctrlPr>
                                    <a:rPr lang="en-US" altLang="zh-TW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r>
                                        <a:rPr lang="zh-TW" alt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𝜈</m:t>
                                      </m:r>
                                    </m:sub>
                                  </m:sSub>
                                </m:e>
                              </m:d>
                            </m:num>
                            <m:den>
                              <m:r>
                                <a:rPr lang="en-US" altLang="zh-TW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zh-TW" alt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sub>
                              </m:sSub>
                            </m:den>
                          </m:f>
                        </m:e>
                      </m:nary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BA764263-1524-4019-ABE8-AD1310479E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1118" y="3022941"/>
                <a:ext cx="4801764" cy="7265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6802991E-401F-44A1-8522-DB53C18BA2CA}"/>
                  </a:ext>
                </a:extLst>
              </p:cNvPr>
              <p:cNvSpPr txBox="1"/>
              <p:nvPr/>
            </p:nvSpPr>
            <p:spPr>
              <a:xfrm>
                <a:off x="3919543" y="3746926"/>
                <a:ext cx="639278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1 </m:t>
                      </m:r>
                      <m:r>
                        <a:rPr lang="en-US" altLang="zh-TW" sz="16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𝑦𝑒𝑎𝑟</m:t>
                      </m:r>
                    </m:oMath>
                  </m:oMathPara>
                </a14:m>
                <a:endParaRPr lang="zh-TW" altLang="en-US" sz="1600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文字方塊 5">
                <a:extLst>
                  <a:ext uri="{FF2B5EF4-FFF2-40B4-BE49-F238E27FC236}">
                    <a16:creationId xmlns:a16="http://schemas.microsoft.com/office/drawing/2014/main" id="{6802991E-401F-44A1-8522-DB53C18BA2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9543" y="3746926"/>
                <a:ext cx="639278" cy="246221"/>
              </a:xfrm>
              <a:prstGeom prst="rect">
                <a:avLst/>
              </a:prstGeom>
              <a:blipFill>
                <a:blip r:embed="rId4"/>
                <a:stretch>
                  <a:fillRect l="-7619" r="-5714" b="-25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5421EA5A-97A2-4130-9FBB-5A4352CCD09D}"/>
                  </a:ext>
                </a:extLst>
              </p:cNvPr>
              <p:cNvSpPr txBox="1"/>
              <p:nvPr/>
            </p:nvSpPr>
            <p:spPr>
              <a:xfrm>
                <a:off x="5781650" y="3716697"/>
                <a:ext cx="1847172" cy="27033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𝑝𝑝</m:t>
                      </m:r>
                      <m:r>
                        <a:rPr lang="en-US" altLang="zh-TW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 &amp; </m:t>
                      </m:r>
                      <m:sPre>
                        <m:sPrePr>
                          <m:ctrlPr>
                            <a:rPr lang="en-US" altLang="zh-TW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PrePr>
                        <m:sub/>
                        <m:sup>
                          <m:r>
                            <a:rPr lang="en-US" altLang="zh-TW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  <m:e>
                          <m:r>
                            <a:rPr lang="en-US" altLang="zh-TW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𝐵𝑒</m:t>
                          </m:r>
                          <m:r>
                            <a:rPr lang="en-US" altLang="zh-TW" sz="16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sPre>
                      <m:r>
                        <a:rPr lang="en-US" altLang="zh-TW" sz="1600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𝑛𝑒𝑢𝑡𝑟𝑖𝑛𝑜𝑠</m:t>
                      </m:r>
                    </m:oMath>
                  </m:oMathPara>
                </a14:m>
                <a:endParaRPr lang="zh-TW" altLang="en-US" sz="16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文字方塊 6">
                <a:extLst>
                  <a:ext uri="{FF2B5EF4-FFF2-40B4-BE49-F238E27FC236}">
                    <a16:creationId xmlns:a16="http://schemas.microsoft.com/office/drawing/2014/main" id="{5421EA5A-97A2-4130-9FBB-5A4352CCD0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1650" y="3716697"/>
                <a:ext cx="1847172" cy="270330"/>
              </a:xfrm>
              <a:prstGeom prst="rect">
                <a:avLst/>
              </a:prstGeom>
              <a:blipFill>
                <a:blip r:embed="rId5"/>
                <a:stretch>
                  <a:fillRect l="-2310" r="-1650" b="-2272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927512D0-4447-41BB-B456-2D6E499D03E1}"/>
                  </a:ext>
                </a:extLst>
              </p:cNvPr>
              <p:cNvSpPr txBox="1"/>
              <p:nvPr/>
            </p:nvSpPr>
            <p:spPr>
              <a:xfrm>
                <a:off x="1025356" y="5574825"/>
                <a:ext cx="7688900" cy="5255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r>
                            <a:rPr lang="en-US" altLang="zh-TW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𝑝𝑝</m:t>
                          </m:r>
                        </m:sub>
                      </m:sSub>
                      <m:r>
                        <a:rPr lang="en-US" altLang="zh-TW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=5.98×</m:t>
                      </m:r>
                      <m:sSup>
                        <m:sSupPr>
                          <m:ctrlPr>
                            <a:rPr lang="en-US" altLang="zh-TW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TW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sup>
                      </m:sSup>
                      <m:sSup>
                        <m:sSupPr>
                          <m:ctrlPr>
                            <a:rPr lang="en-US" altLang="zh-TW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n-US" altLang="zh-TW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sSup>
                        <m:sSupPr>
                          <m:ctrlPr>
                            <a:rPr lang="en-US" altLang="zh-TW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altLang="zh-TW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TW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f>
                        <m:fPr>
                          <m:ctrlPr>
                            <a:rPr lang="en-US" altLang="zh-TW" sz="16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sz="16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zh-TW" sz="1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TW" alt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  <m:sub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𝑝𝑝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zh-TW" altLang="en-US" sz="16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𝜈</m:t>
                                  </m:r>
                                </m:sub>
                              </m:sSub>
                            </m:e>
                          </m:d>
                        </m:num>
                        <m:den>
                          <m:r>
                            <a:rPr lang="en-US" altLang="zh-TW" sz="160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altLang="zh-TW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zh-TW" alt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</m:den>
                      </m:f>
                      <m:r>
                        <a:rPr lang="en-US" altLang="zh-TW" sz="16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altLang="zh-TW" sz="1600" b="0" i="0" smtClean="0">
                          <a:latin typeface="Cambria Math" panose="02040503050406030204" pitchFamily="18" charset="0"/>
                        </a:rPr>
                        <m:t>A</m:t>
                      </m:r>
                      <m:d>
                        <m:dPr>
                          <m:ctrlP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𝑄</m:t>
                          </m:r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sub>
                          </m:sSub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altLang="zh-TW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zh-TW" alt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altLang="zh-TW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1600" i="1">
                                          <a:latin typeface="Cambria Math" panose="02040503050406030204" pitchFamily="18" charset="0"/>
                                        </a:rPr>
                                        <m:t>𝑄</m:t>
                                      </m:r>
                                      <m:r>
                                        <a:rPr lang="en-US" altLang="zh-TW" sz="1600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  <m:t>𝑚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</a:rPr>
                                            <m:t>𝑒</m:t>
                                          </m:r>
                                        </m:sub>
                                      </m:sSub>
                                      <m:r>
                                        <a:rPr lang="en-US" altLang="zh-TW" sz="1600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sSub>
                                        <m:sSubPr>
                                          <m:ctrlP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𝐸</m:t>
                                          </m:r>
                                        </m:e>
                                        <m:sub>
                                          <m:r>
                                            <a:rPr lang="zh-TW" altLang="en-US" sz="16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𝜈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altLang="zh-TW" sz="16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1600" i="1">
                                          <a:latin typeface="Cambria Math" panose="02040503050406030204" pitchFamily="18" charset="0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altLang="zh-TW" sz="1600" i="1">
                                          <a:latin typeface="Cambria Math" panose="02040503050406030204" pitchFamily="18" charset="0"/>
                                        </a:rPr>
                                        <m:t>𝑒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altLang="zh-TW" sz="16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US" altLang="zh-TW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altLang="zh-TW" sz="1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sSup>
                        <m:sSupPr>
                          <m:ctrlP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altLang="zh-TW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zh-TW" altLang="en-US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𝜈</m:t>
                              </m:r>
                            </m:sub>
                          </m:sSub>
                        </m:e>
                        <m:sup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altLang="zh-TW" sz="1600" b="0" i="1" smtClean="0">
                          <a:latin typeface="Cambria Math" panose="02040503050406030204" pitchFamily="18" charset="0"/>
                        </a:rPr>
                        <m:t>𝐹</m:t>
                      </m:r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8" name="文字方塊 7">
                <a:extLst>
                  <a:ext uri="{FF2B5EF4-FFF2-40B4-BE49-F238E27FC236}">
                    <a16:creationId xmlns:a16="http://schemas.microsoft.com/office/drawing/2014/main" id="{927512D0-4447-41BB-B456-2D6E499D03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356" y="5574825"/>
                <a:ext cx="7688900" cy="525528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BCE58DCA-D987-4CF1-812F-87B2AB686A90}"/>
                  </a:ext>
                </a:extLst>
              </p:cNvPr>
              <p:cNvSpPr txBox="1"/>
              <p:nvPr/>
            </p:nvSpPr>
            <p:spPr>
              <a:xfrm>
                <a:off x="1025356" y="4716640"/>
                <a:ext cx="6089423" cy="3147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zh-TW" altLang="en-US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𝜙</m:t>
                          </m:r>
                        </m:e>
                        <m:sub>
                          <m:sPre>
                            <m:sPrePr>
                              <m:ctrlP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</m:ctrlPr>
                            </m:sPrePr>
                            <m:sub/>
                            <m:sup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p>
                            <m:e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𝐵𝑒</m:t>
                              </m:r>
                              <m:r>
                                <a:rPr lang="en-US" altLang="zh-TW" sz="16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</m:sPre>
                        </m:sub>
                      </m:sSub>
                      <m:r>
                        <a:rPr lang="en-US" altLang="zh-TW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=5.00×</m:t>
                      </m:r>
                      <m:sSup>
                        <m:sSupPr>
                          <m:ctrlPr>
                            <a:rPr lang="en-US" altLang="zh-TW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9</m:t>
                          </m:r>
                        </m:sup>
                      </m:sSup>
                      <m:sSup>
                        <m:sSupPr>
                          <m:ctrlPr>
                            <a:rPr lang="en-US" altLang="zh-TW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𝑐𝑚</m:t>
                          </m:r>
                        </m:e>
                        <m:sup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sSup>
                        <m:sSupPr>
                          <m:ctrlPr>
                            <a:rPr lang="en-US" altLang="zh-TW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𝑠</m:t>
                          </m:r>
                        </m:e>
                        <m:sup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TW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 </m:t>
                      </m:r>
                      <m:r>
                        <a:rPr lang="fi-FI" altLang="zh-TW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862 </m:t>
                      </m:r>
                      <m:r>
                        <a:rPr lang="fi-FI" altLang="zh-TW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𝑘𝑒𝑉</m:t>
                      </m:r>
                      <m:r>
                        <a:rPr lang="fi-FI" altLang="zh-TW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(89.6%), 384 </m:t>
                      </m:r>
                      <m:r>
                        <a:rPr lang="fi-FI" altLang="zh-TW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𝑘𝑒𝑉</m:t>
                      </m:r>
                      <m:r>
                        <a:rPr lang="fi-FI" altLang="zh-TW" sz="1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(10.4%)</m:t>
                      </m:r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10" name="文字方塊 9">
                <a:extLst>
                  <a:ext uri="{FF2B5EF4-FFF2-40B4-BE49-F238E27FC236}">
                    <a16:creationId xmlns:a16="http://schemas.microsoft.com/office/drawing/2014/main" id="{BCE58DCA-D987-4CF1-812F-87B2AB686A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356" y="4716640"/>
                <a:ext cx="6089423" cy="314766"/>
              </a:xfrm>
              <a:prstGeom prst="rect">
                <a:avLst/>
              </a:prstGeom>
              <a:blipFill>
                <a:blip r:embed="rId20"/>
                <a:stretch>
                  <a:fillRect l="-701" r="-701" b="-588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C57DE748-1F64-4767-8665-F641E118BE50}"/>
                  </a:ext>
                </a:extLst>
              </p:cNvPr>
              <p:cNvSpPr txBox="1"/>
              <p:nvPr/>
            </p:nvSpPr>
            <p:spPr>
              <a:xfrm>
                <a:off x="1025356" y="6135491"/>
                <a:ext cx="3217611" cy="24622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1600" b="0" i="1" smtClean="0">
                          <a:latin typeface="Cambria Math" panose="02040503050406030204" pitchFamily="18" charset="0"/>
                        </a:rPr>
                        <m:t>𝑄</m:t>
                      </m:r>
                      <m:r>
                        <a:rPr lang="en-US" altLang="zh-TW" sz="1600" b="0" i="1" smtClean="0">
                          <a:latin typeface="Cambria Math" panose="02040503050406030204" pitchFamily="18" charset="0"/>
                        </a:rPr>
                        <m:t>=420</m:t>
                      </m:r>
                      <m:r>
                        <a:rPr lang="en-US" altLang="zh-TW" sz="1600" b="0" i="1" smtClean="0">
                          <a:latin typeface="Cambria Math" panose="02040503050406030204" pitchFamily="18" charset="0"/>
                        </a:rPr>
                        <m:t>𝑘𝑒𝑉</m:t>
                      </m:r>
                      <m:r>
                        <a:rPr lang="en-US" altLang="zh-TW" sz="1600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altLang="zh-TW" sz="1600" b="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altLang="zh-TW" sz="1600" b="0" i="1" smtClean="0">
                          <a:latin typeface="Cambria Math" panose="02040503050406030204" pitchFamily="18" charset="0"/>
                        </a:rPr>
                        <m:t>=2.97×</m:t>
                      </m:r>
                      <m:sSup>
                        <m:sSupPr>
                          <m:ctrlPr>
                            <a:rPr lang="en-US" altLang="zh-TW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−36</m:t>
                          </m:r>
                        </m:sup>
                      </m:sSup>
                      <m:sSup>
                        <m:sSupPr>
                          <m:ctrlPr>
                            <a:rPr lang="en-US" altLang="zh-TW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𝑘𝑒𝑉</m:t>
                          </m:r>
                        </m:e>
                        <m:sup>
                          <m:r>
                            <a:rPr lang="en-US" altLang="zh-TW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zh-TW" altLang="en-US" sz="1600" dirty="0"/>
              </a:p>
            </p:txBody>
          </p:sp>
        </mc:Choice>
        <mc:Fallback xmlns="">
          <p:sp>
            <p:nvSpPr>
              <p:cNvPr id="11" name="文字方塊 10">
                <a:extLst>
                  <a:ext uri="{FF2B5EF4-FFF2-40B4-BE49-F238E27FC236}">
                    <a16:creationId xmlns:a16="http://schemas.microsoft.com/office/drawing/2014/main" id="{C57DE748-1F64-4767-8665-F641E118BE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5356" y="6135491"/>
                <a:ext cx="3217611" cy="246221"/>
              </a:xfrm>
              <a:prstGeom prst="rect">
                <a:avLst/>
              </a:prstGeom>
              <a:blipFill>
                <a:blip r:embed="rId21"/>
                <a:stretch>
                  <a:fillRect l="-1515" b="-2682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矩形 8">
            <a:extLst>
              <a:ext uri="{FF2B5EF4-FFF2-40B4-BE49-F238E27FC236}">
                <a16:creationId xmlns:a16="http://schemas.microsoft.com/office/drawing/2014/main" id="{BBA66769-C66D-4088-84EE-36C3BE5109C7}"/>
              </a:ext>
            </a:extLst>
          </p:cNvPr>
          <p:cNvSpPr/>
          <p:nvPr/>
        </p:nvSpPr>
        <p:spPr>
          <a:xfrm>
            <a:off x="5636375" y="6031208"/>
            <a:ext cx="35729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E. G. Adelberger et al., Rev. Mod. Phys. 83, 195 (2011).</a:t>
            </a:r>
          </a:p>
          <a:p>
            <a:r>
              <a:rPr lang="zh-TW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J. N. Bahcall, Phys. Rev. C 56, 3391 (1997).</a:t>
            </a: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AB8E165F-3CFE-4271-BB1E-45E061397EE1}"/>
              </a:ext>
            </a:extLst>
          </p:cNvPr>
          <p:cNvSpPr/>
          <p:nvPr/>
        </p:nvSpPr>
        <p:spPr>
          <a:xfrm>
            <a:off x="4239181" y="4976063"/>
            <a:ext cx="490481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TW" altLang="en-US" sz="1200" dirty="0">
                <a:solidFill>
                  <a:prstClr val="black">
                    <a:lumMod val="50000"/>
                    <a:lumOff val="50000"/>
                  </a:prstClr>
                </a:solidFill>
              </a:rPr>
              <a:t>A. M. Serenelli, W. C. Haxton and C. Pena-Garay, Astrophys. J. 743, 24 (2011)</a:t>
            </a:r>
            <a:r>
              <a:rPr lang="en-US" altLang="zh-TW" sz="1200" dirty="0">
                <a:solidFill>
                  <a:prstClr val="black">
                    <a:lumMod val="50000"/>
                    <a:lumOff val="50000"/>
                  </a:prstClr>
                </a:solidFill>
              </a:rPr>
              <a:t>, </a:t>
            </a:r>
            <a:endParaRPr lang="zh-TW" altLang="en-US" sz="1200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06E81BBC-BA83-437B-B527-73E5383B5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38E98-909B-403B-A42D-1002A05E7CEE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802164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C34A158-3EB2-41E3-A481-DAE1EDE39D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Other approximations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3A7D0F7-8379-4171-9074-51AD8D95C0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551709"/>
                <a:ext cx="7886700" cy="5558218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dirty="0"/>
                  <a:t>The Free Electron Approximation (FEA):</a:t>
                </a:r>
              </a:p>
              <a:p>
                <a:pPr lvl="1"/>
                <a:r>
                  <a:rPr lang="en-US" altLang="zh-TW" sz="2000" dirty="0"/>
                  <a:t>Consider the scattering cross section of a neutrino and a free electron,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altLang="zh-TW" sz="20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sSub>
                          <m:sSubPr>
                            <m:ctrlP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TW" altLang="en-US" sz="20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num>
                      <m:den>
                        <m:r>
                          <a:rPr lang="en-US" altLang="zh-TW" sz="2000" b="0" i="1" smtClean="0">
                            <a:latin typeface="Cambria Math" panose="02040503050406030204" pitchFamily="18" charset="0"/>
                          </a:rPr>
                          <m:t>𝑑𝑇</m:t>
                        </m:r>
                      </m:den>
                    </m:f>
                  </m:oMath>
                </a14:m>
                <a:r>
                  <a:rPr lang="en-US" altLang="zh-TW" sz="2000" dirty="0"/>
                  <a:t>, with the number of electrons that can be ionized by an energy deposition of T.</a:t>
                </a:r>
              </a:p>
              <a:p>
                <a:endParaRPr lang="en-US" altLang="zh-TW" dirty="0"/>
              </a:p>
              <a:p>
                <a:endParaRPr lang="en-US" altLang="zh-TW" dirty="0"/>
              </a:p>
              <a:p>
                <a:endParaRPr lang="en-US" altLang="zh-TW" dirty="0"/>
              </a:p>
              <a:p>
                <a:endParaRPr lang="en-US" altLang="zh-TW" dirty="0"/>
              </a:p>
              <a:p>
                <a:endParaRPr lang="en-US" altLang="zh-TW" dirty="0"/>
              </a:p>
              <a:p>
                <a:r>
                  <a:rPr lang="en-US" altLang="zh-TW" dirty="0"/>
                  <a:t>The Equivalent Photon Approximation (EPA)</a:t>
                </a:r>
              </a:p>
              <a:p>
                <a:pPr lvl="1"/>
                <a:r>
                  <a:rPr lang="en-US" altLang="zh-TW" sz="2000" dirty="0"/>
                  <a:t>Treat the virtual photon as real photon, only consider the transverse polarization.</a:t>
                </a:r>
                <a:endParaRPr lang="zh-TW" altLang="en-US" sz="2000" dirty="0"/>
              </a:p>
            </p:txBody>
          </p:sp>
        </mc:Choice>
        <mc:Fallback xmlns="">
          <p:sp>
            <p:nvSpPr>
              <p:cNvPr id="3" name="內容版面配置區 2">
                <a:extLst>
                  <a:ext uri="{FF2B5EF4-FFF2-40B4-BE49-F238E27FC236}">
                    <a16:creationId xmlns:a16="http://schemas.microsoft.com/office/drawing/2014/main" id="{23A7D0F7-8379-4171-9074-51AD8D95C0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551709"/>
                <a:ext cx="7886700" cy="5558218"/>
              </a:xfrm>
              <a:blipFill>
                <a:blip r:embed="rId2"/>
                <a:stretch>
                  <a:fillRect l="-1005" t="-1537" r="-123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3BCDF97E-C4FA-445B-AE3A-60B08555067B}"/>
                  </a:ext>
                </a:extLst>
              </p:cNvPr>
              <p:cNvSpPr txBox="1"/>
              <p:nvPr/>
            </p:nvSpPr>
            <p:spPr>
              <a:xfrm>
                <a:off x="2754980" y="3038296"/>
                <a:ext cx="2343334" cy="77893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zh-TW" alt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𝑑𝑇</m:t>
                          </m:r>
                        </m:den>
                      </m:f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sup>
                        <m:e>
                          <m:r>
                            <a:rPr lang="zh-TW" altLang="en-US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  <m:d>
                            <m:d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TW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altLang="zh-TW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  <m:f>
                            <m:f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i="1"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</m:e>
                                <m:sub>
                                  <m:r>
                                    <a:rPr lang="en-US" altLang="zh-TW" i="1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𝑑𝑇</m:t>
                              </m:r>
                            </m:den>
                          </m:f>
                        </m:e>
                      </m:nary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4" name="文字方塊 3">
                <a:extLst>
                  <a:ext uri="{FF2B5EF4-FFF2-40B4-BE49-F238E27FC236}">
                    <a16:creationId xmlns:a16="http://schemas.microsoft.com/office/drawing/2014/main" id="{3BCDF97E-C4FA-445B-AE3A-60B0855506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4980" y="3038296"/>
                <a:ext cx="2343334" cy="7789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文字方塊 4">
            <a:extLst>
              <a:ext uri="{FF2B5EF4-FFF2-40B4-BE49-F238E27FC236}">
                <a16:creationId xmlns:a16="http://schemas.microsoft.com/office/drawing/2014/main" id="{534332AB-1192-478B-9D4A-EC601002DFD7}"/>
              </a:ext>
            </a:extLst>
          </p:cNvPr>
          <p:cNvSpPr txBox="1"/>
          <p:nvPr/>
        </p:nvSpPr>
        <p:spPr>
          <a:xfrm>
            <a:off x="2946934" y="3817227"/>
            <a:ext cx="1440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Step function</a:t>
            </a:r>
            <a:endParaRPr lang="zh-TW" altLang="en-US" dirty="0"/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99CED317-7901-47A0-960C-72D4358FE8C8}"/>
              </a:ext>
            </a:extLst>
          </p:cNvPr>
          <p:cNvSpPr txBox="1"/>
          <p:nvPr/>
        </p:nvSpPr>
        <p:spPr>
          <a:xfrm>
            <a:off x="4594461" y="3817227"/>
            <a:ext cx="1638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>
                <a:solidFill>
                  <a:srgbClr val="00B050"/>
                </a:solidFill>
              </a:rPr>
              <a:t>Binding energy </a:t>
            </a:r>
            <a:endParaRPr lang="zh-TW" altLang="en-US" dirty="0">
              <a:solidFill>
                <a:srgbClr val="00B050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E44743A-A262-4D97-B37C-4EC176BBC68C}"/>
              </a:ext>
            </a:extLst>
          </p:cNvPr>
          <p:cNvSpPr/>
          <p:nvPr/>
        </p:nvSpPr>
        <p:spPr>
          <a:xfrm>
            <a:off x="4430292" y="6065812"/>
            <a:ext cx="47976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J.-W. Chen, H.-C. Chi, H.-B. Li, C. P. Liu, L. Singh, H. T. Wong, C.-L. Wu, and C.-P. Wu, Phys. Rev. D 90, 011301 (2014), arXiv:1405.7168 [hep-ph].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D8F9D8E-675A-459F-B648-4C97BB8E7F6D}"/>
              </a:ext>
            </a:extLst>
          </p:cNvPr>
          <p:cNvSpPr/>
          <p:nvPr/>
        </p:nvSpPr>
        <p:spPr>
          <a:xfrm>
            <a:off x="3345139" y="4258095"/>
            <a:ext cx="57762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J.-W. Chen, H.-C. Chi, K.-N. Huang, C.-P. Liu, H.-T. Shiao, et al., Phys. Lett. B 731, 159 (2014</a:t>
            </a: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)</a:t>
            </a:r>
            <a:r>
              <a:rPr lang="zh-TW" altLang="en-US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</a:t>
            </a:r>
            <a:endParaRPr lang="en-US" altLang="zh-TW" sz="1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M. B. Voloshin, Phys. Rev. Lett. 105, 201801 (2010), </a:t>
            </a:r>
          </a:p>
          <a:p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K. A. </a:t>
            </a:r>
            <a:r>
              <a:rPr lang="en-US" altLang="zh-TW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Kouzakov</a:t>
            </a: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and A. I. </a:t>
            </a:r>
            <a:r>
              <a:rPr lang="en-US" altLang="zh-TW" sz="12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Studenikin</a:t>
            </a:r>
            <a:r>
              <a:rPr lang="en-US" altLang="zh-TW" sz="12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, Phys. Lett. B 696, 252 (2011).</a:t>
            </a:r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760C02BF-424A-4C8B-B13F-D6E35F02F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38E98-909B-403B-A42D-1002A05E7CEE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18133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F930AE-5C46-49C0-A15A-872A28ADC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Result: magnetic moment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08A4DB95-DC12-4822-9711-D0F109CF20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027" y="1376219"/>
            <a:ext cx="8527945" cy="5307012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C6618DB5-1941-4DE3-8623-8B048041B470}"/>
                  </a:ext>
                </a:extLst>
              </p:cNvPr>
              <p:cNvSpPr txBox="1"/>
              <p:nvPr/>
            </p:nvSpPr>
            <p:spPr>
              <a:xfrm>
                <a:off x="4739951" y="1787146"/>
                <a:ext cx="3890865" cy="10625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US" altLang="zh-TW" dirty="0"/>
                  <a:t>Similar T dependence (</a:t>
                </a:r>
                <a14:m>
                  <m:oMath xmlns:m="http://schemas.openxmlformats.org/officeDocument/2006/math">
                    <m:r>
                      <a:rPr lang="en-US" altLang="zh-TW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f>
                      <m:fPr>
                        <m:ctrlPr>
                          <a:rPr lang="en-US" altLang="zh-TW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</m:den>
                    </m:f>
                  </m:oMath>
                </a14:m>
                <a:r>
                  <a:rPr lang="en-US" altLang="zh-TW" dirty="0"/>
                  <a:t>)</a:t>
                </a:r>
              </a:p>
              <a:p>
                <a:pPr marL="342900" indent="-342900">
                  <a:buAutoNum type="arabicPeriod"/>
                </a:pPr>
                <a:r>
                  <a:rPr lang="en-US" altLang="zh-TW" dirty="0"/>
                  <a:t>The FEA is a good approximation at high energy, but fails at low energy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C6618DB5-1941-4DE3-8623-8B048041B4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39951" y="1787146"/>
                <a:ext cx="3890865" cy="1062535"/>
              </a:xfrm>
              <a:prstGeom prst="rect">
                <a:avLst/>
              </a:prstGeom>
              <a:blipFill>
                <a:blip r:embed="rId3"/>
                <a:stretch>
                  <a:fillRect l="-1411" b="-632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11473E50-C528-419C-8861-F12F57C0F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38E98-909B-403B-A42D-1002A05E7CEE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77508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6F930AE-5C46-49C0-A15A-872A28ADC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Result: </a:t>
            </a:r>
            <a:r>
              <a:rPr lang="en-US" altLang="zh-TW" dirty="0" err="1"/>
              <a:t>millicharge</a:t>
            </a:r>
            <a:endParaRPr lang="zh-TW" altLang="en-US" dirty="0"/>
          </a:p>
        </p:txBody>
      </p:sp>
      <p:pic>
        <p:nvPicPr>
          <p:cNvPr id="5" name="內容版面配置區 4">
            <a:extLst>
              <a:ext uri="{FF2B5EF4-FFF2-40B4-BE49-F238E27FC236}">
                <a16:creationId xmlns:a16="http://schemas.microsoft.com/office/drawing/2014/main" id="{FD7FC98C-D529-4C6B-BA9C-288D6277C2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915" y="1376219"/>
            <a:ext cx="8324170" cy="5367473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1C507A75-08BF-4C79-BE2E-16D89A37D1F1}"/>
                  </a:ext>
                </a:extLst>
              </p:cNvPr>
              <p:cNvSpPr txBox="1"/>
              <p:nvPr/>
            </p:nvSpPr>
            <p:spPr>
              <a:xfrm>
                <a:off x="5271026" y="1800808"/>
                <a:ext cx="3359790" cy="15914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buAutoNum type="arabicPeriod"/>
                </a:pPr>
                <a:r>
                  <a:rPr lang="en-US" altLang="zh-TW" dirty="0"/>
                  <a:t>Larger T dependence </a:t>
                </a:r>
                <a14:m>
                  <m:oMath xmlns:m="http://schemas.openxmlformats.org/officeDocument/2006/math"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zh-TW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∝</m:t>
                    </m:r>
                    <m:f>
                      <m:fPr>
                        <m:ctrlP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p>
                            <m:r>
                              <a:rPr lang="en-US" altLang="zh-TW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altLang="zh-TW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altLang="zh-TW" dirty="0"/>
              </a:p>
              <a:p>
                <a:pPr marL="342900" indent="-342900">
                  <a:buAutoNum type="arabicPeriod"/>
                </a:pPr>
                <a:r>
                  <a:rPr lang="en-US" altLang="zh-TW" dirty="0"/>
                  <a:t>The EPA fits better at low energy, while FEA at high</a:t>
                </a:r>
              </a:p>
              <a:p>
                <a:pPr marL="342900" indent="-342900">
                  <a:buAutoNum type="arabicPeriod"/>
                </a:pPr>
                <a:endParaRPr lang="en-US" altLang="zh-TW" dirty="0"/>
              </a:p>
              <a:p>
                <a:pPr marL="342900" indent="-342900">
                  <a:buAutoNum type="arabicPeriod"/>
                </a:pPr>
                <a:endParaRPr lang="zh-TW" altLang="en-US" dirty="0"/>
              </a:p>
            </p:txBody>
          </p:sp>
        </mc:Choice>
        <mc:Fallback xmlns="">
          <p:sp>
            <p:nvSpPr>
              <p:cNvPr id="3" name="文字方塊 2">
                <a:extLst>
                  <a:ext uri="{FF2B5EF4-FFF2-40B4-BE49-F238E27FC236}">
                    <a16:creationId xmlns:a16="http://schemas.microsoft.com/office/drawing/2014/main" id="{1C507A75-08BF-4C79-BE2E-16D89A37D1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1026" y="1800808"/>
                <a:ext cx="3359790" cy="1591461"/>
              </a:xfrm>
              <a:prstGeom prst="rect">
                <a:avLst/>
              </a:prstGeom>
              <a:blipFill>
                <a:blip r:embed="rId3"/>
                <a:stretch>
                  <a:fillRect l="-16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97610A4D-05E3-470C-A991-A7300DD87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A38E98-909B-403B-A42D-1002A05E7CEE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16323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3902</TotalTime>
  <Words>2577</Words>
  <Application>Microsoft Office PowerPoint</Application>
  <PresentationFormat>如螢幕大小 (4:3)</PresentationFormat>
  <Paragraphs>233</Paragraphs>
  <Slides>19</Slides>
  <Notes>0</Notes>
  <HiddenSlides>6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Cambria Math</vt:lpstr>
      <vt:lpstr>Times New Roman</vt:lpstr>
      <vt:lpstr>Office 佈景主題</vt:lpstr>
      <vt:lpstr>Constraining neutrino electromagnetic properties using Xenon detectors</vt:lpstr>
      <vt:lpstr>Outline</vt:lpstr>
      <vt:lpstr>Introduction</vt:lpstr>
      <vt:lpstr>Formalism</vt:lpstr>
      <vt:lpstr>Atomic calculation</vt:lpstr>
      <vt:lpstr>Event rates &amp; solar neutrino flux</vt:lpstr>
      <vt:lpstr>Other approximations</vt:lpstr>
      <vt:lpstr>Result: magnetic moment</vt:lpstr>
      <vt:lpstr>Result: millicharge</vt:lpstr>
      <vt:lpstr>Complete event rates</vt:lpstr>
      <vt:lpstr>Constraining neutrino properties</vt:lpstr>
      <vt:lpstr>Summary</vt:lpstr>
      <vt:lpstr>Thanks for listening &amp; Happy new year!</vt:lpstr>
      <vt:lpstr>Introduction</vt:lpstr>
      <vt:lpstr>Formalism</vt:lpstr>
      <vt:lpstr>Formalism</vt:lpstr>
      <vt:lpstr>Formalism</vt:lpstr>
      <vt:lpstr>Benchmark calculation: Xe photoionization</vt:lpstr>
      <vt:lpstr>References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user</cp:lastModifiedBy>
  <cp:revision>68</cp:revision>
  <dcterms:created xsi:type="dcterms:W3CDTF">2018-12-19T05:55:27Z</dcterms:created>
  <dcterms:modified xsi:type="dcterms:W3CDTF">2018-12-31T05:38:43Z</dcterms:modified>
</cp:coreProperties>
</file>